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sldIdLst>
    <p:sldId id="256" r:id="rId3"/>
    <p:sldId id="279" r:id="rId4"/>
    <p:sldId id="259" r:id="rId5"/>
    <p:sldId id="262" r:id="rId6"/>
    <p:sldId id="284" r:id="rId7"/>
    <p:sldId id="283" r:id="rId8"/>
    <p:sldId id="285" r:id="rId9"/>
    <p:sldId id="286" r:id="rId10"/>
    <p:sldId id="282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751BB-A440-48CA-9D71-CB5E844ED75D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ED001-7F31-43FA-81C8-44BF8D8D9CBE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28603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ED001-7F31-43FA-81C8-44BF8D8D9CBE}" type="slidenum">
              <a:rPr lang="es-VE" smtClean="0"/>
              <a:pPr/>
              <a:t>2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55958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ED001-7F31-43FA-81C8-44BF8D8D9CBE}" type="slidenum">
              <a:rPr lang="es-VE" smtClean="0"/>
              <a:pPr/>
              <a:t>7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8458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ED001-7F31-43FA-81C8-44BF8D8D9CBE}" type="slidenum">
              <a:rPr lang="es-VE" smtClean="0"/>
              <a:pPr/>
              <a:t>10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5595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56672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03312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85706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684063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58141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539467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781184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859504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036423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665290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84123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42663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V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610039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401354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02733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67007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391231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09309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02238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80198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33728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s-V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4604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V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V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62"/>
            <a:ext cx="9144000" cy="683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7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6853428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490F-2B11-4DD8-8304-2B7958D1B48C}" type="datetimeFigureOut">
              <a:rPr lang="es-VE" smtClean="0"/>
              <a:pPr/>
              <a:t>09/12/2018</a:t>
            </a:fld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AFB04-1ED8-4E96-8A99-088F53C788EC}" type="slidenum">
              <a:rPr lang="es-VE" smtClean="0"/>
              <a:pPr/>
              <a:t>‹Nº›</a:t>
            </a:fld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25746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file:///C:\Users\YNAY\Documents\OEV\9D\TABULACION\TABULACION%20F3_9D.xlsx!cuadro%20Resumen!%5bTABULACION%20F3_9D.xlsx%5dcuadro%20Resumen%2030%20Gr&#225;fico-1" TargetMode="External"/><Relationship Id="rId5" Type="http://schemas.openxmlformats.org/officeDocument/2006/relationships/image" Target="../media/image20.emf"/><Relationship Id="rId4" Type="http://schemas.openxmlformats.org/officeDocument/2006/relationships/oleObject" Target="file:///C:\Users\YNAY\Documents\OEV\9D\TABULACION\TABULACION%20F3_9D.xlsx!cuadro%20Resumen!F1C14:F1C16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NAY\Documents\OEV\9D\TABULACION\TABULACION%20F3_9D.xlsx!cuadro%20Resumen!F1C14:F1C16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emf"/><Relationship Id="rId5" Type="http://schemas.openxmlformats.org/officeDocument/2006/relationships/oleObject" Target="file:///C:\Users\YNAY\Documents\OEV\9D\TABULACION\TABULACION%20F3_9D.xlsx!cuadro%20Resumen!%5bTABULACION%20F3_9D.xlsx%5dcuadro%20Resumen%2030%20Gr&#225;fico-3" TargetMode="External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NAY\Documents\OEV\9D\TABULACION\TABULACION%20F3_9D.xlsx!cuadro%20Resumen!%5bTABULACION%20F3_9D.xlsx%5dcuadro%20Resumen%2017%20Gr&#225;fico-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emf"/><Relationship Id="rId5" Type="http://schemas.openxmlformats.org/officeDocument/2006/relationships/oleObject" Target="file:///C:\Users\YNAY\Documents\OEV\9D\TABULACION\TABULACION%20F3_9D.xlsx!cuadro%20Resumen!F2C14:F2C16" TargetMode="External"/><Relationship Id="rId4" Type="http://schemas.openxmlformats.org/officeDocument/2006/relationships/image" Target="../media/image2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file:///C:\Users\YNAY\Documents\OEV\9D\TABULACION\TABULACION%20F3_9D.xlsx!cuadro%20Resumen!F1C14:F1C16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C:\Users\YNAY\Documents\OEV\9D\TABULACION\TABULACION%20F3_9D.xlsx!cuadro%20Resumen!%5bTABULACION%20F3_9D.xlsx%5dcuadro%20Resumen%2022%20Gr&#225;fico" TargetMode="External"/><Relationship Id="rId5" Type="http://schemas.openxmlformats.org/officeDocument/2006/relationships/image" Target="../media/image3.emf"/><Relationship Id="rId4" Type="http://schemas.openxmlformats.org/officeDocument/2006/relationships/oleObject" Target="file:///C:\Users\YNAY\Documents\OEV\9D\TABULACION\TABULACION%20F3_9D.xlsx!cuadro%20Resumen!F10C3:F14C6" TargetMode="External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file:///C:\Users\YNAY\Documents\OEV\9D\TABULACION\TABULACION%20F3_9D.xlsx!cuadro%20Resumen!F1C14:F1C16" TargetMode="External"/><Relationship Id="rId7" Type="http://schemas.openxmlformats.org/officeDocument/2006/relationships/oleObject" Target="file:///C:\Users\YNAY\Documents\OEV\9D\TABULACION\TABULACION%20F3_9D.xlsx!cuadro%20Resumen!%5bTABULACION%20F3_9D.xlsx%5dcuadro%20Resumen%2021%20Gr&#225;fico-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file:///C:\Users\YNAY\Documents\OEV\9D\TABULACION\TABULACION%20F3_9D.xlsx!cuadro%20Resumen!%5bTABULACION%20F3_9D.xlsx%5dcuadro%20Resumen%2015%20Gr&#225;fico" TargetMode="Externa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file:///C:\Users\YNAY\Documents\OEV\9D\TABULACION\TABULACION%20F3_9D.xlsx!cuadro%20Resumen!F1C14:F1C16" TargetMode="External"/><Relationship Id="rId7" Type="http://schemas.openxmlformats.org/officeDocument/2006/relationships/oleObject" Target="file:///C:\Users\YNAY\Documents\OEV\9D\TABULACION\TABULACION%20F3_9D.xlsx!cuadro%20Resumen!%5bTABULACION%20F3_9D.xlsx%5dcuadro%20Resumen%2021%20Gr&#225;fico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file:///C:\Users\YNAY\Documents\OEV\9D\TABULACION\TABULACION%20F3_9D.xlsx!cuadro%20Resumen!F40C3:F48C6" TargetMode="Externa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file:///C:\Users\YNAY\Documents\OEV\9D\TABULACION\TABULACION%20F3_9D.xlsx!cuadro%20Resumen!F2C14:F2C16" TargetMode="External"/><Relationship Id="rId7" Type="http://schemas.openxmlformats.org/officeDocument/2006/relationships/oleObject" Target="file:///C:\Users\YNAY\Documents\OEV\9D\TABULACION\TABULACION%20F3_9D.xlsx!cuadro%20Resumen!%5bTABULACION%20F3_9D.xlsx%5dcuadro%20Resumen%205%20Gr&#225;fico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file:///C:\Users\YNAY\Documents\OEV\9D\TABULACION\TABULACION%20F3_9D.xlsx!cuadro%20Resumen!F56C3:F61C6" TargetMode="Externa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file:///C:\Users\YNAY\Documents\OEV\9D\TABULACION\TABULACION%20F3_9D.xlsx!cuadro%20Resumen!F66C3:F74C6" TargetMode="External"/><Relationship Id="rId7" Type="http://schemas.openxmlformats.org/officeDocument/2006/relationships/oleObject" Target="file:///C:\Users\YNAY\Documents\OEV\9D\TABULACION\TABULACION%20F3_9D.xlsx!cuadro%20Resumen!F2C14:F2C16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emf"/><Relationship Id="rId5" Type="http://schemas.openxmlformats.org/officeDocument/2006/relationships/oleObject" Target="file:///C:\Users\YNAY\Documents\OEV\9D\TABULACION\TABULACION%20F3_9D.xlsx!cuadro%20Resumen!%5bTABULACION%20F3_9D.xlsx%5dcuadro%20Resumen%202%20Gr&#225;fico" TargetMode="Externa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file:///C:\Users\YNAY\Documents\OEV\9D\TABULACION\TABULACION%20F3_9D.xlsx!cuadro%20Resumen!%5bTABULACION%20F3_9D.xlsx%5dcuadro%20Resumen%2030%20Gr&#225;fico-2" TargetMode="Externa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file:///C:\Users\YNAY\Documents\OEV\9D\TABULACION\TABULACION%20F3_9D.xlsx!cuadro%20Resumen!%5bTABULACION%20F3_9D.xlsx%5dcuadro%20Resumen%2018%20Gr&#225;fico" TargetMode="External"/><Relationship Id="rId5" Type="http://schemas.openxmlformats.org/officeDocument/2006/relationships/image" Target="../media/image10.emf"/><Relationship Id="rId4" Type="http://schemas.openxmlformats.org/officeDocument/2006/relationships/oleObject" Target="file:///C:\Users\YNAY\Documents\OEV\9D\TABULACION\TABULACION%20F3_9D.xlsx!cuadro%20Resumen!F2C14:F2C16" TargetMode="External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NAY\Documents\OEV\9D\TABULACION\TABULACION%20F3_9D.xlsx!cuadro%20Resumen!F2C14:F2C16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emf"/><Relationship Id="rId5" Type="http://schemas.openxmlformats.org/officeDocument/2006/relationships/oleObject" Target="file:///C:\Users\YNAY\Documents\OEV\9D\TABULACION\TABULACION%20F3_9D.xlsx!cuadro%20Resumen!%5bTABULACION%20F3_9D.xlsx%5dcuadro%20Resumen%2017%20Gr&#225;fico" TargetMode="Externa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file:///C:\Users\YNAY\Documents\OEV\9D\TABULACION\TABULACION%20F3_9D.xlsx!cuadro%20Resumen!F120C3:F125C6" TargetMode="External"/><Relationship Id="rId7" Type="http://schemas.openxmlformats.org/officeDocument/2006/relationships/oleObject" Target="file:///C:\Users\YNAY\Documents\OEV\9D\TABULACION\TABULACION%20F3_9D.xlsx!cuadro%20Resumen!F2C14:F2C16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emf"/><Relationship Id="rId5" Type="http://schemas.openxmlformats.org/officeDocument/2006/relationships/oleObject" Target="file:///C:\Users\YNAY\Documents\OEV\9D\TABULACION\TABULACION%20F3_9D.xlsx!cuadro%20Resumen!%5bTABULACION%20F3_9D.xlsx%5dcuadro%20Resumen%2030%20Gr&#225;fico" TargetMode="Externa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415588" y="2564904"/>
            <a:ext cx="8710736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50000"/>
              </a:spcBef>
            </a:pPr>
            <a:r>
              <a:rPr lang="es-VE" altLang="es-VE" b="1" dirty="0" smtClean="0">
                <a:solidFill>
                  <a:srgbClr val="000066"/>
                </a:solidFill>
                <a:latin typeface="Calibri" pitchFamily="34" charset="0"/>
              </a:rPr>
              <a:t>Observación</a:t>
            </a:r>
            <a:br>
              <a:rPr lang="es-VE" altLang="es-VE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s-VE" altLang="es-VE" b="1" dirty="0" smtClean="0">
                <a:solidFill>
                  <a:srgbClr val="000066"/>
                </a:solidFill>
                <a:latin typeface="Calibri" pitchFamily="34" charset="0"/>
              </a:rPr>
              <a:t>Elecciones Concejos Municipales 9D</a:t>
            </a:r>
            <a:endParaRPr lang="es-ES" altLang="es-VE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47663" y="5354811"/>
            <a:ext cx="619268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s-VE" altLang="es-VE" sz="2000" b="1" dirty="0">
                <a:solidFill>
                  <a:srgbClr val="000066"/>
                </a:solidFill>
                <a:latin typeface="Calibri" pitchFamily="34" charset="0"/>
              </a:rPr>
              <a:t>Observación dentro del Centro </a:t>
            </a:r>
            <a:r>
              <a:rPr lang="es-VE" altLang="es-VE" sz="20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s-VE" sz="2000" b="1" dirty="0">
                <a:solidFill>
                  <a:srgbClr val="000066"/>
                </a:solidFill>
                <a:latin typeface="Calibri" pitchFamily="34" charset="0"/>
              </a:rPr>
              <a:t>2:30pm- hasta Acto de </a:t>
            </a:r>
            <a:r>
              <a:rPr lang="es-VE" sz="2000" b="1" dirty="0" smtClean="0">
                <a:solidFill>
                  <a:srgbClr val="000066"/>
                </a:solidFill>
                <a:latin typeface="Calibri" pitchFamily="34" charset="0"/>
              </a:rPr>
              <a:t>Escrutinio </a:t>
            </a:r>
            <a:r>
              <a:rPr lang="es-VE" sz="2000" b="1" dirty="0">
                <a:solidFill>
                  <a:srgbClr val="000066"/>
                </a:solidFill>
                <a:latin typeface="Calibri" pitchFamily="34" charset="0"/>
              </a:rPr>
              <a:t>y Auditoría </a:t>
            </a:r>
            <a:r>
              <a:rPr lang="es-VE" sz="2000" b="1" dirty="0" smtClean="0">
                <a:solidFill>
                  <a:srgbClr val="000066"/>
                </a:solidFill>
                <a:latin typeface="Calibri" pitchFamily="34" charset="0"/>
              </a:rPr>
              <a:t>Ciudadana</a:t>
            </a:r>
            <a:endParaRPr lang="es-VE" sz="20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eaLnBrk="1" hangingPunct="1"/>
            <a:r>
              <a:rPr lang="es-VE" altLang="es-VE" sz="2000" b="1" dirty="0" smtClean="0">
                <a:latin typeface="Calibri" pitchFamily="34" charset="0"/>
              </a:rPr>
              <a:t>diciembre </a:t>
            </a:r>
            <a:r>
              <a:rPr lang="es-VE" altLang="es-VE" sz="2000" b="1" dirty="0">
                <a:latin typeface="Calibri" pitchFamily="34" charset="0"/>
              </a:rPr>
              <a:t>de </a:t>
            </a:r>
            <a:r>
              <a:rPr lang="es-VE" altLang="es-VE" sz="2000" b="1" dirty="0" smtClean="0">
                <a:latin typeface="Calibri" pitchFamily="34" charset="0"/>
              </a:rPr>
              <a:t>2018</a:t>
            </a:r>
            <a:endParaRPr lang="es-ES" altLang="es-VE" sz="2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99927" y="144957"/>
            <a:ext cx="7880029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Calibri" pitchFamily="34" charset="0"/>
              </a:rPr>
              <a:t>64% </a:t>
            </a:r>
            <a:r>
              <a:rPr lang="es-ES" sz="2200" b="1" dirty="0" smtClean="0">
                <a:solidFill>
                  <a:schemeClr val="bg1"/>
                </a:solidFill>
                <a:latin typeface="Calibri" pitchFamily="34" charset="0"/>
              </a:rPr>
              <a:t>de </a:t>
            </a:r>
            <a:r>
              <a:rPr lang="es-ES" sz="2200" b="1" dirty="0">
                <a:solidFill>
                  <a:schemeClr val="bg1"/>
                </a:solidFill>
                <a:latin typeface="Calibri" pitchFamily="34" charset="0"/>
              </a:rPr>
              <a:t>las mesas observadas cerraron a la hora sin electores en cola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483768" y="980728"/>
            <a:ext cx="58326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A la hora programada del cierre de las mesas (6:00PM) se observó que::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956654"/>
              </p:ext>
            </p:extLst>
          </p:nvPr>
        </p:nvGraphicFramePr>
        <p:xfrm>
          <a:off x="250825" y="6092825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Hoja de cálculo" r:id="rId4" imgW="1847745" imgH="200021" progId="Excel.Sheet.12">
                  <p:link updateAutomatic="1"/>
                </p:oleObj>
              </mc:Choice>
              <mc:Fallback>
                <p:oleObj name="Hoja de cálculo" r:id="rId4" imgW="1847745" imgH="200021" progId="Excel.Sheet.12">
                  <p:link updateAutomatic="1"/>
                  <p:pic>
                    <p:nvPicPr>
                      <p:cNvPr id="0" name="4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092825"/>
                        <a:ext cx="18478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185552"/>
              </p:ext>
            </p:extLst>
          </p:nvPr>
        </p:nvGraphicFramePr>
        <p:xfrm>
          <a:off x="2028825" y="1920875"/>
          <a:ext cx="5945188" cy="297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Hoja de cálculo" r:id="rId6" imgW="4848138" imgH="2428862" progId="Excel.Sheet.12">
                  <p:link updateAutomatic="1"/>
                </p:oleObj>
              </mc:Choice>
              <mc:Fallback>
                <p:oleObj name="Hoja de cálculo" r:id="rId6" imgW="4848138" imgH="242886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28825" y="1920875"/>
                        <a:ext cx="5945188" cy="297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9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7"/>
          <p:cNvSpPr txBox="1"/>
          <p:nvPr/>
        </p:nvSpPr>
        <p:spPr>
          <a:xfrm>
            <a:off x="2490696" y="4365103"/>
            <a:ext cx="3773548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VE" b="1" dirty="0">
                <a:solidFill>
                  <a:schemeClr val="tx1"/>
                </a:solidFill>
                <a:ea typeface="ＭＳ Ｐゴシック" pitchFamily="34" charset="-128"/>
              </a:rPr>
              <a:t>Hora </a:t>
            </a:r>
            <a:r>
              <a:rPr lang="es-VE" b="1" dirty="0" smtClean="0">
                <a:solidFill>
                  <a:schemeClr val="tx1"/>
                </a:solidFill>
                <a:ea typeface="ＭＳ Ｐゴシック" pitchFamily="34" charset="-128"/>
              </a:rPr>
              <a:t>promedio de </a:t>
            </a:r>
            <a:r>
              <a:rPr lang="es-VE" b="1" dirty="0">
                <a:solidFill>
                  <a:schemeClr val="tx1"/>
                </a:solidFill>
                <a:ea typeface="ＭＳ Ｐゴシック" pitchFamily="34" charset="-128"/>
              </a:rPr>
              <a:t>cierre de la mesa observada en el centro de votación</a:t>
            </a:r>
            <a:r>
              <a:rPr lang="es-ES" b="1" dirty="0" smtClean="0">
                <a:solidFill>
                  <a:schemeClr val="tx1"/>
                </a:solidFill>
                <a:ea typeface="ＭＳ Ｐゴシック" pitchFamily="34" charset="-128"/>
              </a:rPr>
              <a:t>: </a:t>
            </a:r>
            <a:r>
              <a:rPr lang="es-ES" b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s-ES" b="1" dirty="0" smtClean="0">
                <a:solidFill>
                  <a:srgbClr val="FF0000"/>
                </a:solidFill>
                <a:ea typeface="ＭＳ Ｐゴシック" pitchFamily="34" charset="-128"/>
              </a:rPr>
              <a:t>6:27 PM</a:t>
            </a:r>
            <a:endParaRPr lang="es-ES" b="1" dirty="0">
              <a:ea typeface="ＭＳ Ｐゴシック" pitchFamily="34" charset="-128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2927" y="288485"/>
            <a:ext cx="7776864" cy="39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2200" b="1" dirty="0" smtClean="0">
                <a:solidFill>
                  <a:schemeClr val="bg1"/>
                </a:solidFill>
                <a:latin typeface="Calibri" pitchFamily="34" charset="0"/>
              </a:rPr>
              <a:t>El </a:t>
            </a:r>
            <a:r>
              <a:rPr lang="es-ES" sz="2200" b="1" dirty="0" smtClean="0">
                <a:solidFill>
                  <a:schemeClr val="bg1"/>
                </a:solidFill>
                <a:latin typeface="Calibri" pitchFamily="34" charset="0"/>
              </a:rPr>
              <a:t>77% </a:t>
            </a:r>
            <a:r>
              <a:rPr lang="es-ES" sz="2200" b="1" dirty="0" smtClean="0">
                <a:solidFill>
                  <a:schemeClr val="bg1"/>
                </a:solidFill>
                <a:latin typeface="Calibri" pitchFamily="34" charset="0"/>
              </a:rPr>
              <a:t>de los centros cerraron entre las 6 y 7pm </a:t>
            </a:r>
            <a:endParaRPr lang="es-ES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77020" y="980728"/>
            <a:ext cx="31751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¿A qué hora cerró el centro de votación?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141650"/>
              </p:ext>
            </p:extLst>
          </p:nvPr>
        </p:nvGraphicFramePr>
        <p:xfrm>
          <a:off x="250825" y="6092825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Hoja de cálculo" r:id="rId3" imgW="1847745" imgH="200021" progId="Excel.Sheet.12">
                  <p:link updateAutomatic="1"/>
                </p:oleObj>
              </mc:Choice>
              <mc:Fallback>
                <p:oleObj name="Hoja de cálculo" r:id="rId3" imgW="1847745" imgH="200021" progId="Excel.Sheet.12">
                  <p:link updateAutomatic="1"/>
                  <p:pic>
                    <p:nvPicPr>
                      <p:cNvPr id="0" name="4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092825"/>
                        <a:ext cx="18478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948149"/>
              </p:ext>
            </p:extLst>
          </p:nvPr>
        </p:nvGraphicFramePr>
        <p:xfrm>
          <a:off x="2128838" y="1631950"/>
          <a:ext cx="4948237" cy="260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Hoja de cálculo" r:id="rId5" imgW="4267225" imgH="2248007" progId="Excel.Sheet.12">
                  <p:link updateAutomatic="1"/>
                </p:oleObj>
              </mc:Choice>
              <mc:Fallback>
                <p:oleObj name="Hoja de cálculo" r:id="rId5" imgW="4267225" imgH="224800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8838" y="1631950"/>
                        <a:ext cx="4948237" cy="2608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29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29496" y="103238"/>
            <a:ext cx="7776864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sz="2200" b="1" dirty="0">
                <a:solidFill>
                  <a:schemeClr val="bg1"/>
                </a:solidFill>
                <a:latin typeface="Calibri" pitchFamily="34" charset="0"/>
              </a:rPr>
              <a:t>En general, no se observó </a:t>
            </a:r>
            <a:r>
              <a:rPr lang="es-ES" sz="2200" b="1" dirty="0" smtClean="0">
                <a:solidFill>
                  <a:schemeClr val="bg1"/>
                </a:solidFill>
                <a:latin typeface="Calibri" pitchFamily="34" charset="0"/>
              </a:rPr>
              <a:t>quejas  o reclamos durante </a:t>
            </a:r>
            <a:r>
              <a:rPr lang="es-ES" sz="2200" b="1" dirty="0">
                <a:solidFill>
                  <a:schemeClr val="bg1"/>
                </a:solidFill>
                <a:latin typeface="Calibri" pitchFamily="34" charset="0"/>
              </a:rPr>
              <a:t>el </a:t>
            </a:r>
            <a:r>
              <a:rPr lang="es-ES" sz="2200" b="1" dirty="0" smtClean="0">
                <a:solidFill>
                  <a:schemeClr val="bg1"/>
                </a:solidFill>
                <a:latin typeface="Calibri" pitchFamily="34" charset="0"/>
              </a:rPr>
              <a:t>acto de escrutinio o reclamo en la trasmisión  </a:t>
            </a:r>
            <a:r>
              <a:rPr lang="es-ES" sz="2200" b="1" dirty="0">
                <a:solidFill>
                  <a:schemeClr val="bg1"/>
                </a:solidFill>
                <a:latin typeface="Calibri" pitchFamily="34" charset="0"/>
              </a:rPr>
              <a:t>de los </a:t>
            </a:r>
            <a:r>
              <a:rPr lang="es-ES" sz="2200" b="1" dirty="0" smtClean="0">
                <a:solidFill>
                  <a:schemeClr val="bg1"/>
                </a:solidFill>
                <a:latin typeface="Calibri" pitchFamily="34" charset="0"/>
              </a:rPr>
              <a:t>resultados</a:t>
            </a:r>
            <a:endParaRPr lang="es-ES" sz="2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77020" y="980728"/>
            <a:ext cx="46872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 ¿Manifestaron los electores, miembros de mesa o testigos alguna queja respecto al </a:t>
            </a:r>
            <a:r>
              <a:rPr lang="es-VE" sz="1400" b="1" i="1" dirty="0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desarrollo del </a:t>
            </a:r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proceso de votación? En caso afirmativo ¿Dichas quejas se </a:t>
            </a:r>
            <a:r>
              <a:rPr lang="es-VE" sz="1400" b="1" i="1" dirty="0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referían </a:t>
            </a:r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a</a:t>
            </a:r>
            <a:r>
              <a:rPr lang="es-VE" sz="1400" b="1" i="1" dirty="0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…?</a:t>
            </a:r>
            <a:endParaRPr lang="es-VE" sz="1400" b="1" i="1" dirty="0">
              <a:solidFill>
                <a:srgbClr val="00006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62161"/>
              </p:ext>
            </p:extLst>
          </p:nvPr>
        </p:nvGraphicFramePr>
        <p:xfrm>
          <a:off x="928688" y="1919288"/>
          <a:ext cx="7286625" cy="330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Hoja de cálculo" r:id="rId3" imgW="7286514" imgH="3019477" progId="Excel.Sheet.12">
                  <p:link updateAutomatic="1"/>
                </p:oleObj>
              </mc:Choice>
              <mc:Fallback>
                <p:oleObj name="Hoja de cálculo" r:id="rId3" imgW="7286514" imgH="301947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8688" y="1919288"/>
                        <a:ext cx="7286625" cy="3306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19052"/>
              </p:ext>
            </p:extLst>
          </p:nvPr>
        </p:nvGraphicFramePr>
        <p:xfrm>
          <a:off x="250825" y="6308725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Hoja de cálculo" r:id="rId5" imgW="1847745" imgH="200021" progId="Excel.Sheet.12">
                  <p:link updateAutomatic="1"/>
                </p:oleObj>
              </mc:Choice>
              <mc:Fallback>
                <p:oleObj name="Hoja de cálculo" r:id="rId5" imgW="1847745" imgH="200021" progId="Excel.Sheet.12">
                  <p:link updateAutomatic="1"/>
                  <p:pic>
                    <p:nvPicPr>
                      <p:cNvPr id="0" name="7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308725"/>
                        <a:ext cx="18478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574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108321"/>
            <a:ext cx="79405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El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83% </a:t>
            </a: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de los centros tenían 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menos e 15 votantes </a:t>
            </a: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en cola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entre las 2:30pm y 3:00 pm</a:t>
            </a:r>
            <a:endParaRPr lang="es-ES" altLang="es-VE" sz="20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82335" y="889853"/>
            <a:ext cx="5300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Entre las 2:30 y 3:00pm, ¿cuántos votantes esperaban en </a:t>
            </a:r>
            <a:r>
              <a:rPr lang="es-VE" sz="1400" b="1" i="1" dirty="0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cola </a:t>
            </a:r>
            <a:r>
              <a:rPr lang="es-VE" sz="1400" dirty="0"/>
              <a:t>para </a:t>
            </a:r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sufragar en el centro?</a:t>
            </a:r>
          </a:p>
        </p:txBody>
      </p:sp>
      <p:sp>
        <p:nvSpPr>
          <p:cNvPr id="7" name="6 Flecha curvada hacia la izquierda"/>
          <p:cNvSpPr/>
          <p:nvPr/>
        </p:nvSpPr>
        <p:spPr>
          <a:xfrm>
            <a:off x="6588224" y="2006327"/>
            <a:ext cx="1974159" cy="1440160"/>
          </a:xfrm>
          <a:prstGeom prst="curvedLeftArrow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>
              <a:solidFill>
                <a:schemeClr val="tx1"/>
              </a:solidFill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063262"/>
              </p:ext>
            </p:extLst>
          </p:nvPr>
        </p:nvGraphicFramePr>
        <p:xfrm>
          <a:off x="2339752" y="1525314"/>
          <a:ext cx="502599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Hoja de cálculo" r:id="rId4" imgW="5638795" imgH="962043" progId="Excel.Sheet.12">
                  <p:link updateAutomatic="1"/>
                </p:oleObj>
              </mc:Choice>
              <mc:Fallback>
                <p:oleObj name="Hoja de cálculo" r:id="rId4" imgW="5638795" imgH="96204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9752" y="1525314"/>
                        <a:ext cx="5025992" cy="96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006794"/>
              </p:ext>
            </p:extLst>
          </p:nvPr>
        </p:nvGraphicFramePr>
        <p:xfrm>
          <a:off x="817551" y="2709486"/>
          <a:ext cx="431482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Hoja de cálculo" r:id="rId6" imgW="4314735" imgH="2448028" progId="Excel.Sheet.12">
                  <p:link updateAutomatic="1"/>
                </p:oleObj>
              </mc:Choice>
              <mc:Fallback>
                <p:oleObj name="Hoja de cálculo" r:id="rId6" imgW="4314735" imgH="244802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7551" y="2709486"/>
                        <a:ext cx="4314825" cy="244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687193"/>
              </p:ext>
            </p:extLst>
          </p:nvPr>
        </p:nvGraphicFramePr>
        <p:xfrm>
          <a:off x="251520" y="6093296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Hoja de cálculo" r:id="rId8" imgW="1847745" imgH="200021" progId="Excel.Sheet.12">
                  <p:link updateAutomatic="1"/>
                </p:oleObj>
              </mc:Choice>
              <mc:Fallback>
                <p:oleObj name="Hoja de cálculo" r:id="rId8" imgW="1847745" imgH="2000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520" y="6093296"/>
                        <a:ext cx="1847850" cy="20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24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77659" y="269277"/>
            <a:ext cx="767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El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12% </a:t>
            </a: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de las máquinas presentaron problemas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279220" y="1002177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¿La máquina de votación presentó alguna falla o problema durante el proceso?</a:t>
            </a:r>
          </a:p>
        </p:txBody>
      </p:sp>
      <p:sp>
        <p:nvSpPr>
          <p:cNvPr id="8" name="7 Triángulo isósceles"/>
          <p:cNvSpPr/>
          <p:nvPr/>
        </p:nvSpPr>
        <p:spPr>
          <a:xfrm rot="5400000">
            <a:off x="2341060" y="3753036"/>
            <a:ext cx="3024336" cy="216024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580112" y="5035730"/>
            <a:ext cx="3371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VE" sz="1600" b="1" dirty="0" smtClean="0">
                <a:solidFill>
                  <a:srgbClr val="000066"/>
                </a:solidFill>
                <a:latin typeface="Calibri" pitchFamily="34" charset="0"/>
              </a:rPr>
              <a:t>7% </a:t>
            </a:r>
            <a:r>
              <a:rPr lang="es-ES" altLang="es-VE" sz="1600" b="1" dirty="0" smtClean="0">
                <a:solidFill>
                  <a:srgbClr val="000066"/>
                </a:solidFill>
                <a:latin typeface="Calibri" pitchFamily="34" charset="0"/>
              </a:rPr>
              <a:t>de las maquinas de los centros  fueron reparadas y 4% cambiadas por otra. </a:t>
            </a:r>
            <a:endParaRPr lang="es-ES" altLang="es-VE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074913"/>
              </p:ext>
            </p:extLst>
          </p:nvPr>
        </p:nvGraphicFramePr>
        <p:xfrm>
          <a:off x="250825" y="6092825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4" name="Hoja de cálculo" r:id="rId3" imgW="1847745" imgH="200021" progId="Excel.Sheet.12">
                  <p:link updateAutomatic="1"/>
                </p:oleObj>
              </mc:Choice>
              <mc:Fallback>
                <p:oleObj name="Hoja de cálculo" r:id="rId3" imgW="1847745" imgH="200021" progId="Excel.Sheet.12">
                  <p:link updateAutomatic="1"/>
                  <p:pic>
                    <p:nvPicPr>
                      <p:cNvPr id="0" name="4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092825"/>
                        <a:ext cx="18478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093473"/>
              </p:ext>
            </p:extLst>
          </p:nvPr>
        </p:nvGraphicFramePr>
        <p:xfrm>
          <a:off x="-176213" y="2354263"/>
          <a:ext cx="4397376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5" name="Hoja de cálculo" r:id="rId5" imgW="3848007" imgH="2343023" progId="Excel.Sheet.12">
                  <p:link updateAutomatic="1"/>
                </p:oleObj>
              </mc:Choice>
              <mc:Fallback>
                <p:oleObj name="Hoja de cálculo" r:id="rId5" imgW="3848007" imgH="234302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176213" y="2354263"/>
                        <a:ext cx="4397376" cy="2676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61220"/>
              </p:ext>
            </p:extLst>
          </p:nvPr>
        </p:nvGraphicFramePr>
        <p:xfrm>
          <a:off x="3732213" y="2138363"/>
          <a:ext cx="5395912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Hoja de cálculo" r:id="rId7" imgW="4552823" imgH="2276350" progId="Excel.Sheet.12">
                  <p:link updateAutomatic="1"/>
                </p:oleObj>
              </mc:Choice>
              <mc:Fallback>
                <p:oleObj name="Hoja de cálculo" r:id="rId7" imgW="4552823" imgH="22763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2213" y="2138363"/>
                        <a:ext cx="5395912" cy="2697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curvada hacia la derecha"/>
          <p:cNvSpPr/>
          <p:nvPr/>
        </p:nvSpPr>
        <p:spPr>
          <a:xfrm>
            <a:off x="1438219" y="2353624"/>
            <a:ext cx="792088" cy="936104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7504" y="116632"/>
            <a:ext cx="79026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El Plan República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y la milicia los  organismos </a:t>
            </a: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de seguridad con mayor presencia dentro de los centros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339752" y="939104"/>
            <a:ext cx="56703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¿Cuáles organismos de seguridad estaban dentro del centro?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074141" y="4365104"/>
            <a:ext cx="306035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VE" sz="2000" b="1" dirty="0" smtClean="0">
                <a:solidFill>
                  <a:srgbClr val="000066"/>
                </a:solidFill>
                <a:latin typeface="Calibri" pitchFamily="34" charset="0"/>
              </a:rPr>
              <a:t>Se observó en un 4%  de los centros  presencia de otros organismos distintos al Plan República dentro del recinto</a:t>
            </a:r>
            <a:endParaRPr lang="es-ES" altLang="es-VE" sz="20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344546"/>
              </p:ext>
            </p:extLst>
          </p:nvPr>
        </p:nvGraphicFramePr>
        <p:xfrm>
          <a:off x="250825" y="6092825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0" name="Hoja de cálculo" r:id="rId3" imgW="1847745" imgH="200021" progId="Excel.Sheet.12">
                  <p:link updateAutomatic="1"/>
                </p:oleObj>
              </mc:Choice>
              <mc:Fallback>
                <p:oleObj name="Hoja de cálculo" r:id="rId3" imgW="1847745" imgH="200021" progId="Excel.Sheet.12">
                  <p:link updateAutomatic="1"/>
                  <p:pic>
                    <p:nvPicPr>
                      <p:cNvPr id="0" name="4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092825"/>
                        <a:ext cx="18478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091445"/>
              </p:ext>
            </p:extLst>
          </p:nvPr>
        </p:nvGraphicFramePr>
        <p:xfrm>
          <a:off x="2771800" y="1246881"/>
          <a:ext cx="5638800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1" name="Hoja de cálculo" r:id="rId5" imgW="5638795" imgH="1724066" progId="Excel.Sheet.12">
                  <p:link updateAutomatic="1"/>
                </p:oleObj>
              </mc:Choice>
              <mc:Fallback>
                <p:oleObj name="Hoja de cálculo" r:id="rId5" imgW="5638795" imgH="172406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71800" y="1246881"/>
                        <a:ext cx="5638800" cy="172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439427"/>
              </p:ext>
            </p:extLst>
          </p:nvPr>
        </p:nvGraphicFramePr>
        <p:xfrm>
          <a:off x="147638" y="3292475"/>
          <a:ext cx="5291137" cy="295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Hoja de cálculo" r:id="rId7" imgW="4914813" imgH="2743065" progId="Excel.Sheet.12">
                  <p:link updateAutomatic="1"/>
                </p:oleObj>
              </mc:Choice>
              <mc:Fallback>
                <p:oleObj name="Hoja de cálculo" r:id="rId7" imgW="4914813" imgH="274306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7638" y="3292475"/>
                        <a:ext cx="5291137" cy="295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502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curvada hacia la derecha"/>
          <p:cNvSpPr/>
          <p:nvPr/>
        </p:nvSpPr>
        <p:spPr>
          <a:xfrm>
            <a:off x="1438219" y="2353624"/>
            <a:ext cx="792088" cy="936104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7504" y="116632"/>
            <a:ext cx="80648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El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59% </a:t>
            </a: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de los testigos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presentes en  los centros pertenecían </a:t>
            </a: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al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oficialismo, </a:t>
            </a: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mientras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que, en  el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42%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se evidenció testigos de la oposición</a:t>
            </a:r>
            <a:endParaRPr lang="es-ES" altLang="es-VE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339752" y="939104"/>
            <a:ext cx="5670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¿Observó presencia de testigos en la mesa de votación pertenecientes a los partidos políticos de...?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6146540" y="4293096"/>
            <a:ext cx="299746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s-VE" sz="1600" b="1" dirty="0" smtClean="0">
                <a:solidFill>
                  <a:srgbClr val="000066"/>
                </a:solidFill>
                <a:latin typeface="Calibri" pitchFamily="34" charset="0"/>
              </a:rPr>
              <a:t>Casi la totalidad de los centros contaban con testigos de al menos uno de los candidatos, siendo en su mayoría del oficialismo  </a:t>
            </a:r>
            <a:endParaRPr lang="es-ES" altLang="es-VE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649427"/>
              </p:ext>
            </p:extLst>
          </p:nvPr>
        </p:nvGraphicFramePr>
        <p:xfrm>
          <a:off x="251520" y="6309320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Hoja de cálculo" r:id="rId3" imgW="1847745" imgH="200021" progId="Excel.Sheet.12">
                  <p:link updateAutomatic="1"/>
                </p:oleObj>
              </mc:Choice>
              <mc:Fallback>
                <p:oleObj name="Hoja de cálculo" r:id="rId3" imgW="1847745" imgH="20002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6309320"/>
                        <a:ext cx="1847850" cy="20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371556"/>
              </p:ext>
            </p:extLst>
          </p:nvPr>
        </p:nvGraphicFramePr>
        <p:xfrm>
          <a:off x="2006470" y="1669151"/>
          <a:ext cx="56388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Hoja de cálculo" r:id="rId5" imgW="5638795" imgH="1152616" progId="Excel.Sheet.12">
                  <p:link updateAutomatic="1"/>
                </p:oleObj>
              </mc:Choice>
              <mc:Fallback>
                <p:oleObj name="Hoja de cálculo" r:id="rId5" imgW="5638795" imgH="115261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06470" y="1669151"/>
                        <a:ext cx="563880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560328"/>
              </p:ext>
            </p:extLst>
          </p:nvPr>
        </p:nvGraphicFramePr>
        <p:xfrm>
          <a:off x="542925" y="3354388"/>
          <a:ext cx="453072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Hoja de cálculo" r:id="rId7" imgW="4248059" imgH="2286067" progId="Excel.Sheet.12">
                  <p:link updateAutomatic="1"/>
                </p:oleObj>
              </mc:Choice>
              <mc:Fallback>
                <p:oleObj name="Hoja de cálculo" r:id="rId7" imgW="4248059" imgH="228606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2925" y="3354388"/>
                        <a:ext cx="4530725" cy="243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07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7504" y="116632"/>
            <a:ext cx="76328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Durante la jornada en el 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50%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de los centros se observó el voto asistido sin solicitud del elector</a:t>
            </a:r>
            <a:endParaRPr lang="es-ES" altLang="es-VE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339752" y="939104"/>
            <a:ext cx="5670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¿Observó si en la mesa algún elector fue acompañado al momento de votar sin solicitarlo? De ser así, ¿quién lo asistió?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315396"/>
              </p:ext>
            </p:extLst>
          </p:nvPr>
        </p:nvGraphicFramePr>
        <p:xfrm>
          <a:off x="2322813" y="1462324"/>
          <a:ext cx="4990728" cy="164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Hoja de cálculo" r:id="rId3" imgW="5638795" imgH="1857413" progId="Excel.Sheet.12">
                  <p:link updateAutomatic="1"/>
                </p:oleObj>
              </mc:Choice>
              <mc:Fallback>
                <p:oleObj name="Hoja de cálculo" r:id="rId3" imgW="5638795" imgH="185741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813" y="1462324"/>
                        <a:ext cx="4990728" cy="1643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067225"/>
              </p:ext>
            </p:extLst>
          </p:nvPr>
        </p:nvGraphicFramePr>
        <p:xfrm>
          <a:off x="1190625" y="3287713"/>
          <a:ext cx="450532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Hoja de cálculo" r:id="rId5" imgW="4505313" imgH="2448028" progId="Excel.Sheet.12">
                  <p:link updateAutomatic="1"/>
                </p:oleObj>
              </mc:Choice>
              <mc:Fallback>
                <p:oleObj name="Hoja de cálculo" r:id="rId5" imgW="4505313" imgH="244802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0625" y="3287713"/>
                        <a:ext cx="4505325" cy="244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657818"/>
              </p:ext>
            </p:extLst>
          </p:nvPr>
        </p:nvGraphicFramePr>
        <p:xfrm>
          <a:off x="250825" y="6308725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Hoja de cálculo" r:id="rId7" imgW="1847745" imgH="200021" progId="Excel.Sheet.12">
                  <p:link updateAutomatic="1"/>
                </p:oleObj>
              </mc:Choice>
              <mc:Fallback>
                <p:oleObj name="Hoja de cálculo" r:id="rId7" imgW="1847745" imgH="200021" progId="Excel.Sheet.12">
                  <p:link updateAutomatic="1"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308725"/>
                        <a:ext cx="18478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9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79512" y="159531"/>
            <a:ext cx="77768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En la totalidad 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del los centros no se observó episodios de violencia o perturbadores dentro del recinto</a:t>
            </a:r>
            <a:endParaRPr lang="es-ES" altLang="es-VE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411760" y="980728"/>
            <a:ext cx="4896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¿Observó la ocurrencia de episodios de violencia o elementos perturbadores del ambiente dentro del centro?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9091"/>
              </p:ext>
            </p:extLst>
          </p:nvPr>
        </p:nvGraphicFramePr>
        <p:xfrm>
          <a:off x="250825" y="6308725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Hoja de cálculo" r:id="rId4" imgW="1847745" imgH="200021" progId="Excel.Sheet.12">
                  <p:link updateAutomatic="1"/>
                </p:oleObj>
              </mc:Choice>
              <mc:Fallback>
                <p:oleObj name="Hoja de cálculo" r:id="rId4" imgW="1847745" imgH="200021" progId="Excel.Sheet.12">
                  <p:link updateAutomatic="1"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308725"/>
                        <a:ext cx="18478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453738"/>
              </p:ext>
            </p:extLst>
          </p:nvPr>
        </p:nvGraphicFramePr>
        <p:xfrm>
          <a:off x="-318740" y="1988840"/>
          <a:ext cx="5461000" cy="284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Hoja de cálculo" r:id="rId6" imgW="4610050" imgH="2400249" progId="Excel.Sheet.12">
                  <p:link updateAutomatic="1"/>
                </p:oleObj>
              </mc:Choice>
              <mc:Fallback>
                <p:oleObj name="Hoja de cálculo" r:id="rId6" imgW="4610050" imgH="240024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318740" y="1988840"/>
                        <a:ext cx="5461000" cy="284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109679"/>
              </p:ext>
            </p:extLst>
          </p:nvPr>
        </p:nvGraphicFramePr>
        <p:xfrm>
          <a:off x="3711575" y="2570163"/>
          <a:ext cx="5319713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Hoja de cálculo" r:id="rId8" imgW="5896049" imgH="2514701" progId="Excel.Sheet.12">
                  <p:link updateAutomatic="1"/>
                </p:oleObj>
              </mc:Choice>
              <mc:Fallback>
                <p:oleObj name="Hoja de cálculo" r:id="rId8" imgW="5896049" imgH="251470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11575" y="2570163"/>
                        <a:ext cx="5319713" cy="227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434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104415" y="114042"/>
            <a:ext cx="7992888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s-ES" altLang="es-VE" sz="22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En el </a:t>
            </a:r>
            <a:r>
              <a:rPr lang="es-ES" altLang="es-VE" sz="22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90% </a:t>
            </a:r>
            <a:r>
              <a:rPr lang="es-ES" altLang="es-VE" sz="22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de los centros no se observó quejas por parte de electores o miembros de mesa sobre  el proceso de votación </a:t>
            </a:r>
            <a:endParaRPr lang="es-ES" altLang="es-VE" sz="2200" b="1" dirty="0">
              <a:solidFill>
                <a:schemeClr val="bg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479188" y="980728"/>
            <a:ext cx="54051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¿Observó casos donde algún elector o miembro de mesa manifestó alguna queja sobre el desarrollo del </a:t>
            </a:r>
            <a:r>
              <a:rPr lang="es-VE" sz="1400" b="1" i="1" dirty="0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proceso  </a:t>
            </a:r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de votación? En caso afirmativo ¿Dichas quejas se </a:t>
            </a:r>
            <a:r>
              <a:rPr lang="es-VE" sz="1400" b="1" i="1" dirty="0" smtClean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referían </a:t>
            </a:r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a …?</a:t>
            </a:r>
          </a:p>
        </p:txBody>
      </p:sp>
      <p:sp>
        <p:nvSpPr>
          <p:cNvPr id="7" name="7 CuadroTexto"/>
          <p:cNvSpPr txBox="1"/>
          <p:nvPr/>
        </p:nvSpPr>
        <p:spPr>
          <a:xfrm>
            <a:off x="3777622" y="2204864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i="1" dirty="0" smtClean="0">
                <a:solidFill>
                  <a:srgbClr val="002060"/>
                </a:solidFill>
              </a:rPr>
              <a:t>(Múltiple)</a:t>
            </a:r>
            <a:endParaRPr lang="es-VE" sz="1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481531"/>
              </p:ext>
            </p:extLst>
          </p:nvPr>
        </p:nvGraphicFramePr>
        <p:xfrm>
          <a:off x="250825" y="6308725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Hoja de cálculo" r:id="rId3" imgW="1847745" imgH="200021" progId="Excel.Sheet.12">
                  <p:link updateAutomatic="1"/>
                </p:oleObj>
              </mc:Choice>
              <mc:Fallback>
                <p:oleObj name="Hoja de cálculo" r:id="rId3" imgW="1847745" imgH="200021" progId="Excel.Sheet.12">
                  <p:link updateAutomatic="1"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308725"/>
                        <a:ext cx="18478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159161"/>
              </p:ext>
            </p:extLst>
          </p:nvPr>
        </p:nvGraphicFramePr>
        <p:xfrm>
          <a:off x="966788" y="1992313"/>
          <a:ext cx="7024687" cy="312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Hoja de cálculo" r:id="rId5" imgW="6629478" imgH="2952803" progId="Excel.Sheet.12">
                  <p:link updateAutomatic="1"/>
                </p:oleObj>
              </mc:Choice>
              <mc:Fallback>
                <p:oleObj name="Hoja de cálculo" r:id="rId5" imgW="6629478" imgH="295280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6788" y="1992313"/>
                        <a:ext cx="7024687" cy="312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36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lecha curvada hacia la derecha"/>
          <p:cNvSpPr/>
          <p:nvPr/>
        </p:nvSpPr>
        <p:spPr>
          <a:xfrm>
            <a:off x="2195736" y="2132856"/>
            <a:ext cx="481321" cy="1584176"/>
          </a:xfrm>
          <a:prstGeom prst="curved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 dirty="0">
              <a:solidFill>
                <a:schemeClr val="tx1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07504" y="116632"/>
            <a:ext cx="77048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En el </a:t>
            </a:r>
            <a:r>
              <a:rPr lang="es-ES" altLang="es-VE" sz="2000" b="1" dirty="0" smtClean="0">
                <a:solidFill>
                  <a:schemeClr val="bg1"/>
                </a:solidFill>
                <a:latin typeface="Calibri" pitchFamily="34" charset="0"/>
              </a:rPr>
              <a:t>84% </a:t>
            </a:r>
            <a:r>
              <a:rPr lang="es-ES" altLang="es-VE" sz="2000" b="1" dirty="0">
                <a:solidFill>
                  <a:schemeClr val="bg1"/>
                </a:solidFill>
                <a:latin typeface="Calibri" pitchFamily="34" charset="0"/>
              </a:rPr>
              <a:t>de los centros no se observó dentro de ellos propaganda política ni actividades a favor de un candidato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339752" y="939104"/>
            <a:ext cx="5670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1400" b="1" i="1" dirty="0">
                <a:solidFill>
                  <a:srgbClr val="000066"/>
                </a:solidFill>
                <a:latin typeface="Calibri" pitchFamily="34" charset="0"/>
                <a:ea typeface="ＭＳ Ｐゴシック" pitchFamily="34" charset="-128"/>
              </a:rPr>
              <a:t>¿Observó propaganda política o actividades a favor de un candidato dentro del centro? En caso afirmativo ¿A favor de…?</a:t>
            </a:r>
          </a:p>
        </p:txBody>
      </p:sp>
      <p:sp>
        <p:nvSpPr>
          <p:cNvPr id="18" name="7 CuadroTexto"/>
          <p:cNvSpPr txBox="1"/>
          <p:nvPr/>
        </p:nvSpPr>
        <p:spPr>
          <a:xfrm>
            <a:off x="5004048" y="3578532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b="1" i="1" dirty="0" smtClean="0">
                <a:solidFill>
                  <a:srgbClr val="002060"/>
                </a:solidFill>
              </a:rPr>
              <a:t>(Múltiple)</a:t>
            </a:r>
            <a:endParaRPr lang="es-VE" sz="1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66220"/>
              </p:ext>
            </p:extLst>
          </p:nvPr>
        </p:nvGraphicFramePr>
        <p:xfrm>
          <a:off x="2610146" y="1463315"/>
          <a:ext cx="56388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Hoja de cálculo" r:id="rId3" imgW="5638795" imgH="1152616" progId="Excel.Sheet.12">
                  <p:link updateAutomatic="1"/>
                </p:oleObj>
              </mc:Choice>
              <mc:Fallback>
                <p:oleObj name="Hoja de cálculo" r:id="rId3" imgW="5638795" imgH="115261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0146" y="1463315"/>
                        <a:ext cx="5638800" cy="115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723101"/>
              </p:ext>
            </p:extLst>
          </p:nvPr>
        </p:nvGraphicFramePr>
        <p:xfrm>
          <a:off x="3503613" y="3146425"/>
          <a:ext cx="424815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Hoja de cálculo" r:id="rId5" imgW="4248059" imgH="2514701" progId="Excel.Sheet.12">
                  <p:link updateAutomatic="1"/>
                </p:oleObj>
              </mc:Choice>
              <mc:Fallback>
                <p:oleObj name="Hoja de cálculo" r:id="rId5" imgW="4248059" imgH="251470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3613" y="3146425"/>
                        <a:ext cx="4248150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758867"/>
              </p:ext>
            </p:extLst>
          </p:nvPr>
        </p:nvGraphicFramePr>
        <p:xfrm>
          <a:off x="250825" y="6308725"/>
          <a:ext cx="184785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Hoja de cálculo" r:id="rId7" imgW="1847745" imgH="200021" progId="Excel.Sheet.12">
                  <p:link updateAutomatic="1"/>
                </p:oleObj>
              </mc:Choice>
              <mc:Fallback>
                <p:oleObj name="Hoja de cálculo" r:id="rId7" imgW="1847745" imgH="200021" progId="Excel.Sheet.12">
                  <p:link updateAutomatic="1"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6308725"/>
                        <a:ext cx="184785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47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OE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OE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TemaOEV</Template>
  <TotalTime>1533</TotalTime>
  <Words>515</Words>
  <Application>Microsoft Office PowerPoint</Application>
  <PresentationFormat>Presentación en pantalla (4:3)</PresentationFormat>
  <Paragraphs>34</Paragraphs>
  <Slides>12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Vínculos</vt:lpstr>
      </vt:variant>
      <vt:variant>
        <vt:i4>29</vt:i4>
      </vt:variant>
      <vt:variant>
        <vt:lpstr>Títulos de diapositiva</vt:lpstr>
      </vt:variant>
      <vt:variant>
        <vt:i4>12</vt:i4>
      </vt:variant>
    </vt:vector>
  </HeadingPairs>
  <TitlesOfParts>
    <vt:vector size="43" baseType="lpstr">
      <vt:lpstr>TemaOEV</vt:lpstr>
      <vt:lpstr>TemaOEV2</vt:lpstr>
      <vt:lpstr>C:\Users\YNAY\Documents\OEV\9D\TABULACION\TABULACION F3_9D.xlsx!cuadro Resumen!F10C3:F14C6</vt:lpstr>
      <vt:lpstr>C:\Users\YNAY\Documents\OEV\9D\TABULACION\TABULACION F3_9D.xlsx!cuadro Resumen![TABULACION F3_9D.xlsx]cuadro Resumen 22 Gráfico</vt:lpstr>
      <vt:lpstr>C:\Users\YNAY\Documents\OEV\9D\TABULACION\TABULACION F3_9D.xlsx!cuadro Resumen!F1C14:F1C16</vt:lpstr>
      <vt:lpstr>C:\Users\YNAY\Documents\OEV\9D\TABULACION\TABULACION F3_9D.xlsx!cuadro Resumen!F1C14:F1C16</vt:lpstr>
      <vt:lpstr>C:\Users\YNAY\Documents\OEV\9D\TABULACION\TABULACION F3_9D.xlsx!cuadro Resumen![TABULACION F3_9D.xlsx]cuadro Resumen 15 Gráfico</vt:lpstr>
      <vt:lpstr>C:\Users\YNAY\Documents\OEV\9D\TABULACION\TABULACION F3_9D.xlsx!cuadro Resumen![TABULACION F3_9D.xlsx]cuadro Resumen 21 Gráfico-1</vt:lpstr>
      <vt:lpstr>C:\Users\YNAY\Documents\OEV\9D\TABULACION\TABULACION F3_9D.xlsx!cuadro Resumen!F1C14:F1C16</vt:lpstr>
      <vt:lpstr>C:\Users\YNAY\Documents\OEV\9D\TABULACION\TABULACION F3_9D.xlsx!cuadro Resumen!F40C3:F48C6</vt:lpstr>
      <vt:lpstr>C:\Users\YNAY\Documents\OEV\9D\TABULACION\TABULACION F3_9D.xlsx!cuadro Resumen![TABULACION F3_9D.xlsx]cuadro Resumen 21 Gráfico</vt:lpstr>
      <vt:lpstr>C:\Users\YNAY\Documents\OEV\9D\TABULACION\TABULACION F3_9D.xlsx!cuadro Resumen!F2C14:F2C16</vt:lpstr>
      <vt:lpstr>C:\Users\YNAY\Documents\OEV\9D\TABULACION\TABULACION F3_9D.xlsx!cuadro Resumen!F56C3:F61C6</vt:lpstr>
      <vt:lpstr>C:\Users\YNAY\Documents\OEV\9D\TABULACION\TABULACION F3_9D.xlsx!cuadro Resumen![TABULACION F3_9D.xlsx]cuadro Resumen 5 Gráfico</vt:lpstr>
      <vt:lpstr>C:\Users\YNAY\Documents\OEV\9D\TABULACION\TABULACION F3_9D.xlsx!cuadro Resumen!F66C3:F74C6</vt:lpstr>
      <vt:lpstr>C:\Users\YNAY\Documents\OEV\9D\TABULACION\TABULACION F3_9D.xlsx!cuadro Resumen![TABULACION F3_9D.xlsx]cuadro Resumen 2 Gráfico</vt:lpstr>
      <vt:lpstr>C:\Users\YNAY\Documents\OEV\9D\TABULACION\TABULACION F3_9D.xlsx!cuadro Resumen!F2C14:F2C16</vt:lpstr>
      <vt:lpstr>C:\Users\YNAY\Documents\OEV\9D\TABULACION\TABULACION F3_9D.xlsx!cuadro Resumen!F2C14:F2C16</vt:lpstr>
      <vt:lpstr>C:\Users\YNAY\Documents\OEV\9D\TABULACION\TABULACION F3_9D.xlsx!cuadro Resumen![TABULACION F3_9D.xlsx]cuadro Resumen 18 Gráfico</vt:lpstr>
      <vt:lpstr>C:\Users\YNAY\Documents\OEV\9D\TABULACION\TABULACION F3_9D.xlsx!cuadro Resumen![TABULACION F3_9D.xlsx]cuadro Resumen 30 Gráfico-2</vt:lpstr>
      <vt:lpstr>C:\Users\YNAY\Documents\OEV\9D\TABULACION\TABULACION F3_9D.xlsx!cuadro Resumen!F2C14:F2C16</vt:lpstr>
      <vt:lpstr>C:\Users\YNAY\Documents\OEV\9D\TABULACION\TABULACION F3_9D.xlsx!cuadro Resumen![TABULACION F3_9D.xlsx]cuadro Resumen 17 Gráfico</vt:lpstr>
      <vt:lpstr>C:\Users\YNAY\Documents\OEV\9D\TABULACION\TABULACION F3_9D.xlsx!cuadro Resumen!F120C3:F125C6</vt:lpstr>
      <vt:lpstr>C:\Users\YNAY\Documents\OEV\9D\TABULACION\TABULACION F3_9D.xlsx!cuadro Resumen![TABULACION F3_9D.xlsx]cuadro Resumen 30 Gráfico</vt:lpstr>
      <vt:lpstr>C:\Users\YNAY\Documents\OEV\9D\TABULACION\TABULACION F3_9D.xlsx!cuadro Resumen!F2C14:F2C16</vt:lpstr>
      <vt:lpstr>C:\Users\YNAY\Documents\OEV\9D\TABULACION\TABULACION F3_9D.xlsx!cuadro Resumen!F1C14:F1C16</vt:lpstr>
      <vt:lpstr>C:\Users\YNAY\Documents\OEV\9D\TABULACION\TABULACION F3_9D.xlsx!cuadro Resumen![TABULACION F3_9D.xlsx]cuadro Resumen 30 Gráfico-1</vt:lpstr>
      <vt:lpstr>C:\Users\YNAY\Documents\OEV\9D\TABULACION\TABULACION F3_9D.xlsx!cuadro Resumen!F1C14:F1C16</vt:lpstr>
      <vt:lpstr>C:\Users\YNAY\Documents\OEV\9D\TABULACION\TABULACION F3_9D.xlsx!cuadro Resumen![TABULACION F3_9D.xlsx]cuadro Resumen 30 Gráfico-3</vt:lpstr>
      <vt:lpstr>C:\Users\YNAY\Documents\OEV\9D\TABULACION\TABULACION F3_9D.xlsx!cuadro Resumen![TABULACION F3_9D.xlsx]cuadro Resumen 17 Gráfico-1</vt:lpstr>
      <vt:lpstr>C:\Users\YNAY\Documents\OEV\9D\TABULACION\TABULACION F3_9D.xlsx!cuadro Resumen!F2C14:F2C16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Observación Elecciones Asamblea Nacional 6-D</dc:title>
  <dc:creator>HP</dc:creator>
  <cp:lastModifiedBy>YNAY</cp:lastModifiedBy>
  <cp:revision>153</cp:revision>
  <dcterms:created xsi:type="dcterms:W3CDTF">2015-11-30T14:26:46Z</dcterms:created>
  <dcterms:modified xsi:type="dcterms:W3CDTF">2018-12-10T00:26:16Z</dcterms:modified>
</cp:coreProperties>
</file>