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7" r:id="rId3"/>
    <p:sldId id="303" r:id="rId4"/>
    <p:sldId id="304" r:id="rId5"/>
    <p:sldId id="305" r:id="rId6"/>
    <p:sldId id="306" r:id="rId7"/>
    <p:sldId id="307" r:id="rId8"/>
    <p:sldId id="308" r:id="rId9"/>
    <p:sldId id="310" r:id="rId10"/>
    <p:sldId id="311" r:id="rId11"/>
    <p:sldId id="312" r:id="rId12"/>
    <p:sldId id="313" r:id="rId13"/>
    <p:sldId id="314" r:id="rId14"/>
    <p:sldId id="315" r:id="rId15"/>
    <p:sldId id="316" r:id="rId16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VE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DAC141-4AF7-452C-9D89-D74B8383B54D}" type="datetimeFigureOut">
              <a:rPr lang="es-VE" smtClean="0"/>
              <a:pPr/>
              <a:t>31/10/13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VE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E57786-2AF6-4A69-AC97-5304A33353BF}" type="slidenum">
              <a:rPr lang="es-VE" smtClean="0"/>
              <a:pPr/>
              <a:t>‹Nr.›</a:t>
            </a:fld>
            <a:endParaRPr lang="es-VE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3789040"/>
            <a:ext cx="6858000" cy="990600"/>
          </a:xfrm>
        </p:spPr>
        <p:txBody>
          <a:bodyPr>
            <a:noAutofit/>
          </a:bodyPr>
          <a:lstStyle/>
          <a:p>
            <a:pPr algn="just"/>
            <a:r>
              <a:rPr lang="es-VE" sz="2000" b="1" dirty="0" smtClean="0"/>
              <a:t>Gobernabilidad Democrática y Sociedad Civil en Venezuela: Nuevos marcos de actuación y agendas para la concertación social.</a:t>
            </a:r>
            <a:endParaRPr lang="es-VE" sz="2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VE" dirty="0" smtClean="0"/>
              <a:t>Resultados.</a:t>
            </a:r>
            <a:endParaRPr lang="es-VE" dirty="0"/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24744"/>
            <a:ext cx="2781300" cy="542290"/>
          </a:xfrm>
          <a:prstGeom prst="rect">
            <a:avLst/>
          </a:prstGeom>
        </p:spPr>
      </p:pic>
      <p:pic>
        <p:nvPicPr>
          <p:cNvPr id="5" name="0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976789"/>
            <a:ext cx="123317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514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Participación ciudadana y rendición de cuentas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Al evaluar el grado de satisfacción de las OSC con respecto a la información que brindan sobre sus servicios y actos las siguientes instituciones, opinan:</a:t>
            </a:r>
          </a:p>
          <a:p>
            <a:pPr algn="just"/>
            <a:r>
              <a:rPr lang="es-ES_tradnl" dirty="0" smtClean="0"/>
              <a:t>Gobierno (62% nada o poco satisfechos).</a:t>
            </a:r>
          </a:p>
          <a:p>
            <a:pPr algn="just"/>
            <a:r>
              <a:rPr lang="es-ES_tradnl" dirty="0" smtClean="0"/>
              <a:t>Estadal (55% poco o nada satisfechos).</a:t>
            </a:r>
          </a:p>
          <a:p>
            <a:pPr algn="just"/>
            <a:r>
              <a:rPr lang="es-ES_tradnl" dirty="0" smtClean="0"/>
              <a:t>Municipal (60% poco o nada satisfechos).</a:t>
            </a:r>
          </a:p>
          <a:p>
            <a:pPr algn="just"/>
            <a:r>
              <a:rPr lang="es-ES_tradnl" dirty="0" smtClean="0"/>
              <a:t>Consejos Comunales (51%  muy favorable).</a:t>
            </a:r>
          </a:p>
          <a:p>
            <a:pPr algn="just"/>
            <a:r>
              <a:rPr lang="es-ES_tradnl" dirty="0" smtClean="0"/>
              <a:t>En su organización (82% muy favorable).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97133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Espacios de diálogo para la construcción de agendas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_tradnl" dirty="0" smtClean="0"/>
              <a:t>Al evaluar las relaciones con otro tipo de organizaciones o instituciones, las respuestas en su mayoría señalaron relaciones muy favorables con: otras OSC (75% buenas); académicos (68%); medios de comunicación (61%); y consejos comunales (59%).</a:t>
            </a:r>
          </a:p>
          <a:p>
            <a:pPr algn="just"/>
            <a:r>
              <a:rPr lang="es-ES_tradnl" dirty="0" smtClean="0"/>
              <a:t>En cuanto a la capacidad de influencia de las OSC en los proyectos y acciones de los entes públicos, la mayoría coincide en que esta es poca. </a:t>
            </a:r>
          </a:p>
          <a:p>
            <a:pPr algn="just"/>
            <a:r>
              <a:rPr lang="es-ES_tradnl" dirty="0" smtClean="0"/>
              <a:t>Al evaluar a los entes públicos en cuanto a su disposición a generar acuerdos y consensos en la toma de decisiones, la mayoría coincide en que es poco en todos los niveles de gobierno, mejorando la percepción en los espacios comunitarios.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7165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Espacios de diálogo para </a:t>
            </a:r>
            <a:r>
              <a:rPr lang="es-ES_tradnl" dirty="0" smtClean="0"/>
              <a:t>la </a:t>
            </a:r>
            <a:r>
              <a:rPr lang="es-ES_tradnl" dirty="0" smtClean="0"/>
              <a:t>construcción de agendas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Las OSC manifiestan tener una percepción positiva sobre los partidos políticos en un 57,29%.  El 77% considera que agregan intereses y demandas y demandas de distintos sectores de la sociedad.</a:t>
            </a:r>
          </a:p>
          <a:p>
            <a:pPr algn="just"/>
            <a:r>
              <a:rPr lang="es-ES_tradnl" dirty="0" smtClean="0"/>
              <a:t>El 85% de las OSC entrevistas considera que sin organización plural y descentralizada no puede haber democracia.</a:t>
            </a:r>
          </a:p>
          <a:p>
            <a:pPr algn="just"/>
            <a:r>
              <a:rPr lang="es-ES_tradnl" dirty="0" smtClean="0"/>
              <a:t>Los consejos comunales son los espacios de participación más reconocidos (46%) por los entrevistados entre una diversidad de opciones ofrecidas.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7616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Espacios de diálogo para la construcción de agenda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Al preguntar sobre su capacidad de influencia en las decisiones públicas, hay opiniones divididas: poco (46,32%) frente a mucho (41%).</a:t>
            </a:r>
          </a:p>
          <a:p>
            <a:pPr algn="just"/>
            <a:r>
              <a:rPr lang="es-ES_tradnl" dirty="0" smtClean="0"/>
              <a:t>El 99%  considera que es viable generar acuerdos con otros actores para la concertación de propuestas o respuestas a los problemas.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39070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Propuestas preliminares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Los principales problemas identificados a través de las encuestas para un diálogo nacional son: inseguridad y la educación.</a:t>
            </a:r>
          </a:p>
          <a:p>
            <a:pPr algn="just"/>
            <a:r>
              <a:rPr lang="es-ES_tradnl" dirty="0" smtClean="0"/>
              <a:t>En los grupos focales  se establecieron prioridades de acuerdo a las especificidades de cada estado y la Región Capital, específicamente sobre la gobernabilidad democrática.  Algunos de ellos fueron: el no reconocimiento del otros, la exclusión, el miedo y la autocensura, el autoritarismo y los límites para el acceso a la información, entre otros.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0540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Propuestas preliminares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Se identificaron como  actores claves para establecer diálogos: los gobiernos a todos los niveles (</a:t>
            </a:r>
            <a:r>
              <a:rPr lang="es-ES_tradnl" dirty="0" smtClean="0"/>
              <a:t>32%) </a:t>
            </a:r>
            <a:r>
              <a:rPr lang="es-ES_tradnl" dirty="0" smtClean="0"/>
              <a:t>y después  OSC, consejos comunales y partidos políticos.  </a:t>
            </a:r>
          </a:p>
          <a:p>
            <a:pPr algn="just"/>
            <a:r>
              <a:rPr lang="es-ES_tradnl" dirty="0" smtClean="0"/>
              <a:t>Las formas de participación en estos procesos que identifican las OSC son: la formación, la ejecución de proyectos y la promoción.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441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s-VE" sz="2000" b="1" dirty="0"/>
              <a:t>Gobernabilidad Democrática y Sociedad Civil en Venezuela: Nuevos marcos de actuación y agendas para la concertación social.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VE" dirty="0" smtClean="0"/>
          </a:p>
          <a:p>
            <a:pPr marL="0" indent="0">
              <a:buNone/>
            </a:pPr>
            <a:r>
              <a:rPr lang="es-VE" dirty="0" smtClean="0"/>
              <a:t>El proceso de consulta, debate y construcción de propuestas con 100 organizaciones cívicas de los estados Mérida, Lara, Zulia, Anzoátegui, Monagas, Sucre y Región Capital.</a:t>
            </a:r>
          </a:p>
          <a:p>
            <a:pPr marL="514350" indent="-514350">
              <a:buAutoNum type="arabicPeriod"/>
            </a:pPr>
            <a:r>
              <a:rPr lang="es-VE" dirty="0" smtClean="0"/>
              <a:t>Resultados</a:t>
            </a:r>
          </a:p>
          <a:p>
            <a:pPr lvl="1"/>
            <a:r>
              <a:rPr lang="es-VE" dirty="0" smtClean="0"/>
              <a:t>Cultura cívica, democrática y relación con el Estado.</a:t>
            </a:r>
          </a:p>
          <a:p>
            <a:pPr lvl="1"/>
            <a:r>
              <a:rPr lang="es-VE" dirty="0" smtClean="0"/>
              <a:t>Participación ciudadana y rendición de cuentas.</a:t>
            </a:r>
          </a:p>
          <a:p>
            <a:pPr lvl="1"/>
            <a:r>
              <a:rPr lang="es-VE" dirty="0" smtClean="0"/>
              <a:t>Espacios de diálogo para la construcción de agendas.</a:t>
            </a:r>
          </a:p>
          <a:p>
            <a:pPr marL="274320" lvl="1" indent="0">
              <a:buNone/>
            </a:pPr>
            <a:r>
              <a:rPr lang="es-VE" b="1" dirty="0" smtClean="0"/>
              <a:t>2.  Propuestas para una agenda de diálogo entre OSC y partidos políticos. </a:t>
            </a:r>
            <a:endParaRPr lang="es-VE" b="1" dirty="0"/>
          </a:p>
          <a:p>
            <a:pPr marL="274320" lvl="1" indent="0">
              <a:buNone/>
            </a:pPr>
            <a:endParaRPr lang="es-VE" dirty="0" smtClean="0"/>
          </a:p>
        </p:txBody>
      </p:sp>
    </p:spTree>
    <p:extLst>
      <p:ext uri="{BB962C8B-B14F-4D97-AF65-F5344CB8AC3E}">
        <p14:creationId xmlns:p14="http://schemas.microsoft.com/office/powerpoint/2010/main" val="369290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Cultura cívica, democrática y relación con el Estado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_tradnl" dirty="0" smtClean="0"/>
              <a:t>Para la mayoría de las OSC consultadas la democracia se fundamenta en los principios de: libertad, participación e igualdad.  Siendo libertad la más importante.</a:t>
            </a:r>
          </a:p>
          <a:p>
            <a:pPr algn="just"/>
            <a:r>
              <a:rPr lang="es-ES_tradnl" dirty="0" smtClean="0"/>
              <a:t>El 94% considera que la democracia es el sistema preferible a cualquier otra forma de gobierno.</a:t>
            </a:r>
          </a:p>
          <a:p>
            <a:pPr algn="just"/>
            <a:r>
              <a:rPr lang="es-ES_tradnl" dirty="0" smtClean="0"/>
              <a:t>Dos afirmaciones congregan casi el total, por partes iguales, de las preferencias sobre las siguientes afirmaciones: 1) La democracia es una forma de gobierno que asegura la igualdad de oportunidades; y 2) la democracia es una forma de vida en la cual la gente tiene derecho a participar en todas las decisiones que afectan su vida cotidiana.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565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Cultura cívica, democrática y relación con el Estado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En cuanto a la satisfacción con el sistema democrático, 55% considera que el Estado venezolano no goza de legitimidad frente a 44% que considera que la democracia funciona mejor a nivel comunitario.</a:t>
            </a:r>
          </a:p>
          <a:p>
            <a:pPr algn="just"/>
            <a:r>
              <a:rPr lang="es-ES_tradnl" dirty="0" smtClean="0"/>
              <a:t>¿</a:t>
            </a:r>
            <a:r>
              <a:rPr lang="es-ES_tradnl" dirty="0" smtClean="0"/>
              <a:t>Por qué? Los 4 indicadores fundamentales son: 1) las elecciones no son limpias y transparentes; 2) no hay condiciones de igualdad en los procesos electorales; 3) no hay independencia de poderes y no se respeta la separación de poderes; y 4) no se garantiza la igualdad del ciudadano ante la ley.</a:t>
            </a:r>
          </a:p>
        </p:txBody>
      </p:sp>
    </p:spTree>
    <p:extLst>
      <p:ext uri="{BB962C8B-B14F-4D97-AF65-F5344CB8AC3E}">
        <p14:creationId xmlns:p14="http://schemas.microsoft.com/office/powerpoint/2010/main" val="111037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Cultura cívica, democrática y relación con el Estado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4937760"/>
          </a:xfrm>
        </p:spPr>
        <p:txBody>
          <a:bodyPr/>
          <a:lstStyle/>
          <a:p>
            <a:pPr algn="just"/>
            <a:r>
              <a:rPr lang="es-ES_tradnl" dirty="0" smtClean="0"/>
              <a:t>El ámbito en el cual funciona mejor la democracia es en el comunitario seguido por el nacional, lo que implica que el regional y municipal reciben poco reconocimiento en el ejercicio democrático.</a:t>
            </a:r>
          </a:p>
          <a:p>
            <a:pPr algn="just"/>
            <a:r>
              <a:rPr lang="es-ES_tradnl" dirty="0" smtClean="0"/>
              <a:t>Hay una tendencia a validar el propósito gubernamental de establecer relaciones directas entre Ejecutivo Nacional y comunidades.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191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Participación ciudadana y rendición de cuentas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Las OSC reconocen que sus 3 derechos fundamentales en una democracia son: libertad de expresión, participación y libertad de asociación en ese orden de importancia.</a:t>
            </a:r>
          </a:p>
          <a:p>
            <a:pPr algn="just"/>
            <a:r>
              <a:rPr lang="es-ES_tradnl" dirty="0" smtClean="0"/>
              <a:t>Identifican que un ciudadano democrático debe caracterizarse por ser: respetuoso ante la ley, participativo, dialogante y tolerante en ese orden de importancia.</a:t>
            </a:r>
          </a:p>
          <a:p>
            <a:pPr algn="just"/>
            <a:r>
              <a:rPr lang="es-ES_tradnl" dirty="0" smtClean="0"/>
              <a:t>Al evaluar 5 indicadores sobre las prácticas participativas se encontró que: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0432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Participación ciudadana y rendición de cuentas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_tradnl" dirty="0" smtClean="0"/>
              <a:t>1) ¿Las instituciones del país respetan el orden constitucional y legal del país? El 62,77% considera que NO.</a:t>
            </a:r>
          </a:p>
          <a:p>
            <a:pPr algn="just"/>
            <a:r>
              <a:rPr lang="es-ES_tradnl" dirty="0" smtClean="0"/>
              <a:t>2) ¿Existe respeto a la libertad de expresión y asociación, sin restricciones ni limitaciones en el país? El 69,57% considera que NO.</a:t>
            </a:r>
          </a:p>
          <a:p>
            <a:pPr algn="just"/>
            <a:r>
              <a:rPr lang="es-ES_tradnl" dirty="0" smtClean="0"/>
              <a:t>3) ¿En Venezuela se garantiza la igualdad de participación política y en la toma de decisiones (pluralismo político, respetando las minorías)?  El 74,47% considera que NO.</a:t>
            </a:r>
          </a:p>
          <a:p>
            <a:pPr algn="just"/>
            <a:r>
              <a:rPr lang="es-ES_tradnl" dirty="0" smtClean="0"/>
              <a:t>4) ¿Los partidos políticos son articuladores de intereses de la sociedad civil en su relación con el Estado venezolano?  El 50,54% considera que SI.  </a:t>
            </a:r>
          </a:p>
          <a:p>
            <a:pPr algn="just"/>
            <a:r>
              <a:rPr lang="es-ES_tradnl" dirty="0" smtClean="0"/>
              <a:t>5) ¿Las OSC pueden actuar libremente? El 51,61% considera que SI.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2042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Participación ciudadana y rendición de cuentas.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_tradnl" dirty="0" smtClean="0"/>
              <a:t>¿Por qué voto? </a:t>
            </a:r>
          </a:p>
          <a:p>
            <a:pPr algn="just"/>
            <a:r>
              <a:rPr lang="es-ES_tradnl" dirty="0" smtClean="0"/>
              <a:t>1) Voto en las elecciones porque creo que es importante y de esta forma se pueden cambiar las cosas (42%);</a:t>
            </a:r>
          </a:p>
          <a:p>
            <a:pPr algn="just"/>
            <a:r>
              <a:rPr lang="es-ES_tradnl" dirty="0" smtClean="0"/>
              <a:t> 2) Voto y exijo que las autoridades electas hagan su trabajo (22%);  </a:t>
            </a:r>
          </a:p>
          <a:p>
            <a:pPr algn="just"/>
            <a:r>
              <a:rPr lang="es-ES_tradnl" dirty="0" smtClean="0"/>
              <a:t>3) Voto porque es mi derecho y lo ejerzo (19%).</a:t>
            </a:r>
          </a:p>
        </p:txBody>
      </p:sp>
    </p:spTree>
    <p:extLst>
      <p:ext uri="{BB962C8B-B14F-4D97-AF65-F5344CB8AC3E}">
        <p14:creationId xmlns:p14="http://schemas.microsoft.com/office/powerpoint/2010/main" val="2590702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Participación ciudadana y rendición de cuentas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_tradnl" dirty="0" smtClean="0"/>
              <a:t>De las instituciones evaluadas en cuanto al cumplimiento de sus deberes y responsabilidades, destaca entre las opciones de poco y nada:</a:t>
            </a:r>
          </a:p>
          <a:p>
            <a:pPr algn="just"/>
            <a:r>
              <a:rPr lang="es-ES_tradnl" dirty="0" smtClean="0"/>
              <a:t>Sistema de justicia (88%).</a:t>
            </a:r>
          </a:p>
          <a:p>
            <a:pPr algn="just"/>
            <a:r>
              <a:rPr lang="es-ES_tradnl" dirty="0" smtClean="0"/>
              <a:t>Gobernaciones (86%).</a:t>
            </a:r>
          </a:p>
          <a:p>
            <a:pPr algn="just"/>
            <a:r>
              <a:rPr lang="es-ES_tradnl" dirty="0" smtClean="0"/>
              <a:t>Municipios (84%).</a:t>
            </a:r>
          </a:p>
          <a:p>
            <a:pPr algn="just"/>
            <a:r>
              <a:rPr lang="es-ES_tradnl" dirty="0" smtClean="0"/>
              <a:t>Asamblea Nacional y Milicias (81% cada una).</a:t>
            </a:r>
          </a:p>
          <a:p>
            <a:pPr algn="just"/>
            <a:r>
              <a:rPr lang="es-ES_tradnl" dirty="0" smtClean="0"/>
              <a:t>Consejos Comunales (70%).</a:t>
            </a:r>
            <a:endParaRPr lang="es-ES_tradnl" dirty="0"/>
          </a:p>
          <a:p>
            <a:pPr algn="just"/>
            <a:r>
              <a:rPr lang="es-ES_tradnl" dirty="0" smtClean="0"/>
              <a:t>FANB (69%).</a:t>
            </a:r>
          </a:p>
          <a:p>
            <a:pPr algn="just"/>
            <a:r>
              <a:rPr lang="es-ES_tradnl" dirty="0" smtClean="0"/>
              <a:t>Destaca como mejor evaluada las Iglesias (48% con mucho).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7197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965</TotalTime>
  <Words>1263</Words>
  <Application>Microsoft Macintosh PowerPoint</Application>
  <PresentationFormat>Presentación en pantalla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Origen</vt:lpstr>
      <vt:lpstr>Gobernabilidad Democrática y Sociedad Civil en Venezuela: Nuevos marcos de actuación y agendas para la concertación social.</vt:lpstr>
      <vt:lpstr>Gobernabilidad Democrática y Sociedad Civil en Venezuela: Nuevos marcos de actuación y agendas para la concertación social.</vt:lpstr>
      <vt:lpstr>Cultura cívica, democrática y relación con el Estado</vt:lpstr>
      <vt:lpstr>Cultura cívica, democrática y relación con el Estado</vt:lpstr>
      <vt:lpstr>Cultura cívica, democrática y relación con el Estado</vt:lpstr>
      <vt:lpstr>Participación ciudadana y rendición de cuentas</vt:lpstr>
      <vt:lpstr>Participación ciudadana y rendición de cuentas</vt:lpstr>
      <vt:lpstr>Participación ciudadana y rendición de cuentas.</vt:lpstr>
      <vt:lpstr>Participación ciudadana y rendición de cuentas</vt:lpstr>
      <vt:lpstr>Participación ciudadana y rendición de cuentas</vt:lpstr>
      <vt:lpstr>Espacios de diálogo para la construcción de agendas</vt:lpstr>
      <vt:lpstr>Espacios de diálogo para la construcción de agendas</vt:lpstr>
      <vt:lpstr>Espacios de diálogo para la construcción de agenda</vt:lpstr>
      <vt:lpstr>Propuestas preliminares</vt:lpstr>
      <vt:lpstr>Propuestas preliminares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Jesús González</dc:creator>
  <cp:lastModifiedBy>Macintosh HD</cp:lastModifiedBy>
  <cp:revision>109</cp:revision>
  <dcterms:created xsi:type="dcterms:W3CDTF">2013-09-22T02:17:07Z</dcterms:created>
  <dcterms:modified xsi:type="dcterms:W3CDTF">2013-10-31T05:10:21Z</dcterms:modified>
</cp:coreProperties>
</file>