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7" r:id="rId7"/>
    <p:sldId id="260" r:id="rId8"/>
    <p:sldId id="266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882" y="-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BAE11-5468-4191-87A0-899AD3199908}" type="doc">
      <dgm:prSet loTypeId="urn:microsoft.com/office/officeart/2005/8/layout/default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4BC3CE40-D5B6-4D02-BE3E-61464CBB9114}">
      <dgm:prSet custT="1"/>
      <dgm:spPr/>
      <dgm:t>
        <a:bodyPr/>
        <a:lstStyle/>
        <a:p>
          <a:pPr rtl="0"/>
          <a:r>
            <a:rPr lang="es-VE" sz="2400" b="1" dirty="0" smtClean="0"/>
            <a:t>Programa alimentario</a:t>
          </a:r>
          <a:endParaRPr lang="es-VE" sz="2400" b="1" dirty="0"/>
        </a:p>
      </dgm:t>
    </dgm:pt>
    <dgm:pt modelId="{F3AD8C52-2B99-4A34-963E-81227B350CEF}" type="parTrans" cxnId="{CA4F6294-2CC9-41A0-B3A5-ABBF904DC965}">
      <dgm:prSet/>
      <dgm:spPr/>
      <dgm:t>
        <a:bodyPr/>
        <a:lstStyle/>
        <a:p>
          <a:endParaRPr lang="es-ES" sz="2000" b="1"/>
        </a:p>
      </dgm:t>
    </dgm:pt>
    <dgm:pt modelId="{6A224281-CC85-4810-9E08-63B31F857DBE}" type="sibTrans" cxnId="{CA4F6294-2CC9-41A0-B3A5-ABBF904DC965}">
      <dgm:prSet/>
      <dgm:spPr/>
      <dgm:t>
        <a:bodyPr/>
        <a:lstStyle/>
        <a:p>
          <a:endParaRPr lang="es-ES" sz="2000" b="1"/>
        </a:p>
      </dgm:t>
    </dgm:pt>
    <dgm:pt modelId="{CD518557-5230-4E3C-B0C1-7A8112CE4642}">
      <dgm:prSet custT="1"/>
      <dgm:spPr/>
      <dgm:t>
        <a:bodyPr/>
        <a:lstStyle/>
        <a:p>
          <a:pPr rtl="0"/>
          <a:r>
            <a:rPr lang="es-VE" sz="2400" b="1" dirty="0" smtClean="0"/>
            <a:t>Infraestructura y servicios</a:t>
          </a:r>
          <a:endParaRPr lang="es-VE" sz="2400" b="1" dirty="0"/>
        </a:p>
      </dgm:t>
    </dgm:pt>
    <dgm:pt modelId="{02CCD51F-B64D-4A04-A6A6-0F894BE3735C}" type="parTrans" cxnId="{EC0FBE5D-612F-4D44-9D8B-39DD4B09C523}">
      <dgm:prSet/>
      <dgm:spPr/>
      <dgm:t>
        <a:bodyPr/>
        <a:lstStyle/>
        <a:p>
          <a:endParaRPr lang="es-ES" sz="2000" b="1"/>
        </a:p>
      </dgm:t>
    </dgm:pt>
    <dgm:pt modelId="{D3EFF18D-E59B-41CA-9183-14088A6B1B74}" type="sibTrans" cxnId="{EC0FBE5D-612F-4D44-9D8B-39DD4B09C523}">
      <dgm:prSet/>
      <dgm:spPr/>
      <dgm:t>
        <a:bodyPr/>
        <a:lstStyle/>
        <a:p>
          <a:endParaRPr lang="es-ES" sz="2000" b="1"/>
        </a:p>
      </dgm:t>
    </dgm:pt>
    <dgm:pt modelId="{0321B112-A1F9-43CE-B0EB-408CC55DE395}">
      <dgm:prSet custT="1"/>
      <dgm:spPr/>
      <dgm:t>
        <a:bodyPr/>
        <a:lstStyle/>
        <a:p>
          <a:pPr rtl="0"/>
          <a:r>
            <a:rPr lang="es-VE" sz="2400" b="1" dirty="0" smtClean="0"/>
            <a:t>Dotación y equipamiento</a:t>
          </a:r>
          <a:endParaRPr lang="es-VE" sz="2400" b="1" dirty="0"/>
        </a:p>
      </dgm:t>
    </dgm:pt>
    <dgm:pt modelId="{76D3C03F-FF29-41FF-A10A-7B96E4FD4412}" type="parTrans" cxnId="{576E216E-6D5D-4BDA-B2F6-D3792D63ED7A}">
      <dgm:prSet/>
      <dgm:spPr/>
      <dgm:t>
        <a:bodyPr/>
        <a:lstStyle/>
        <a:p>
          <a:endParaRPr lang="es-ES" sz="2000" b="1"/>
        </a:p>
      </dgm:t>
    </dgm:pt>
    <dgm:pt modelId="{893F26BC-2225-486F-A8CF-5BA0F41FE515}" type="sibTrans" cxnId="{576E216E-6D5D-4BDA-B2F6-D3792D63ED7A}">
      <dgm:prSet/>
      <dgm:spPr/>
      <dgm:t>
        <a:bodyPr/>
        <a:lstStyle/>
        <a:p>
          <a:endParaRPr lang="es-ES" sz="2000" b="1"/>
        </a:p>
      </dgm:t>
    </dgm:pt>
    <dgm:pt modelId="{7DE6963B-1C9A-408B-AFD1-9AC727D51851}">
      <dgm:prSet custT="1"/>
      <dgm:spPr/>
      <dgm:t>
        <a:bodyPr/>
        <a:lstStyle/>
        <a:p>
          <a:pPr rtl="0"/>
          <a:r>
            <a:rPr lang="es-VE" sz="2400" b="1" dirty="0" smtClean="0"/>
            <a:t>Servicios públicos</a:t>
          </a:r>
          <a:endParaRPr lang="es-VE" sz="2400" b="1" dirty="0"/>
        </a:p>
      </dgm:t>
    </dgm:pt>
    <dgm:pt modelId="{639D5C8E-FE60-46C0-A20F-CF0F462242AE}" type="parTrans" cxnId="{6917F4CA-4CE9-4A52-8676-4E643B38FE22}">
      <dgm:prSet/>
      <dgm:spPr/>
      <dgm:t>
        <a:bodyPr/>
        <a:lstStyle/>
        <a:p>
          <a:endParaRPr lang="es-ES" sz="2000" b="1"/>
        </a:p>
      </dgm:t>
    </dgm:pt>
    <dgm:pt modelId="{3D961A23-1C33-403C-BB5B-63D0B29E1080}" type="sibTrans" cxnId="{6917F4CA-4CE9-4A52-8676-4E643B38FE22}">
      <dgm:prSet/>
      <dgm:spPr/>
      <dgm:t>
        <a:bodyPr/>
        <a:lstStyle/>
        <a:p>
          <a:endParaRPr lang="es-ES" sz="2000" b="1"/>
        </a:p>
      </dgm:t>
    </dgm:pt>
    <dgm:pt modelId="{AE762EEB-B534-463D-A588-D087D13927D1}">
      <dgm:prSet custT="1"/>
      <dgm:spPr/>
      <dgm:t>
        <a:bodyPr/>
        <a:lstStyle/>
        <a:p>
          <a:pPr rtl="0"/>
          <a:r>
            <a:rPr lang="es-VE" sz="2400" b="1" dirty="0" smtClean="0"/>
            <a:t>Violencia</a:t>
          </a:r>
          <a:endParaRPr lang="es-VE" sz="2400" b="1" dirty="0"/>
        </a:p>
      </dgm:t>
    </dgm:pt>
    <dgm:pt modelId="{7B3DD1F9-37AC-466E-8732-2E8547A49545}" type="parTrans" cxnId="{1E5E3B49-793E-47FF-A561-CAF06455D729}">
      <dgm:prSet/>
      <dgm:spPr/>
      <dgm:t>
        <a:bodyPr/>
        <a:lstStyle/>
        <a:p>
          <a:endParaRPr lang="es-ES" sz="2000" b="1"/>
        </a:p>
      </dgm:t>
    </dgm:pt>
    <dgm:pt modelId="{4337FE5E-D9F6-497A-8DB1-9136EBEAB5DF}" type="sibTrans" cxnId="{1E5E3B49-793E-47FF-A561-CAF06455D729}">
      <dgm:prSet/>
      <dgm:spPr/>
      <dgm:t>
        <a:bodyPr/>
        <a:lstStyle/>
        <a:p>
          <a:endParaRPr lang="es-ES" sz="2000" b="1"/>
        </a:p>
      </dgm:t>
    </dgm:pt>
    <dgm:pt modelId="{CBF30882-B3D6-4B35-9628-7249E91274C1}">
      <dgm:prSet custT="1"/>
      <dgm:spPr/>
      <dgm:t>
        <a:bodyPr/>
        <a:lstStyle/>
        <a:p>
          <a:pPr rtl="0"/>
          <a:r>
            <a:rPr lang="es-VE" sz="2400" b="1" dirty="0" smtClean="0"/>
            <a:t>Asistencia docente y estudiantil</a:t>
          </a:r>
          <a:endParaRPr lang="es-VE" sz="2400" b="1" dirty="0"/>
        </a:p>
      </dgm:t>
    </dgm:pt>
    <dgm:pt modelId="{1C494E15-EF65-4032-8E28-C14904D3270F}" type="parTrans" cxnId="{9FD4D420-5051-4965-A218-7AEB7097EE94}">
      <dgm:prSet/>
      <dgm:spPr/>
      <dgm:t>
        <a:bodyPr/>
        <a:lstStyle/>
        <a:p>
          <a:endParaRPr lang="es-ES" sz="2000" b="1"/>
        </a:p>
      </dgm:t>
    </dgm:pt>
    <dgm:pt modelId="{89C5F130-8DD0-4540-9454-7358E3E37AFC}" type="sibTrans" cxnId="{9FD4D420-5051-4965-A218-7AEB7097EE94}">
      <dgm:prSet/>
      <dgm:spPr/>
      <dgm:t>
        <a:bodyPr/>
        <a:lstStyle/>
        <a:p>
          <a:endParaRPr lang="es-ES" sz="2000" b="1"/>
        </a:p>
      </dgm:t>
    </dgm:pt>
    <dgm:pt modelId="{B55BBFEB-2E3D-409B-BC81-52542475C403}" type="pres">
      <dgm:prSet presAssocID="{C70BAE11-5468-4191-87A0-899AD319990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CF8A663E-008F-4AD7-9545-5B6D6345BB77}" type="pres">
      <dgm:prSet presAssocID="{4BC3CE40-D5B6-4D02-BE3E-61464CBB911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A7E348-5AB2-4BC0-8BD9-5E41B762BBEC}" type="pres">
      <dgm:prSet presAssocID="{6A224281-CC85-4810-9E08-63B31F857DBE}" presName="sibTrans" presStyleCnt="0"/>
      <dgm:spPr/>
    </dgm:pt>
    <dgm:pt modelId="{4CB6F560-E5A4-4B08-9E6D-AC891C86BBBE}" type="pres">
      <dgm:prSet presAssocID="{CD518557-5230-4E3C-B0C1-7A8112CE464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D08C5C-0957-4F39-A5B5-2680491FF544}" type="pres">
      <dgm:prSet presAssocID="{D3EFF18D-E59B-41CA-9183-14088A6B1B74}" presName="sibTrans" presStyleCnt="0"/>
      <dgm:spPr/>
    </dgm:pt>
    <dgm:pt modelId="{8A5BE3A5-4828-44F8-BB9F-B9290A19E9F0}" type="pres">
      <dgm:prSet presAssocID="{0321B112-A1F9-43CE-B0EB-408CC55DE39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F9C529-05AC-41FC-83B0-1AA6BEAFAA9E}" type="pres">
      <dgm:prSet presAssocID="{893F26BC-2225-486F-A8CF-5BA0F41FE515}" presName="sibTrans" presStyleCnt="0"/>
      <dgm:spPr/>
    </dgm:pt>
    <dgm:pt modelId="{055FA92A-0E5A-4C95-BEA3-A6CA0DAE68E1}" type="pres">
      <dgm:prSet presAssocID="{7DE6963B-1C9A-408B-AFD1-9AC727D5185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B12818-3F58-4817-B796-58912F91FE95}" type="pres">
      <dgm:prSet presAssocID="{3D961A23-1C33-403C-BB5B-63D0B29E1080}" presName="sibTrans" presStyleCnt="0"/>
      <dgm:spPr/>
    </dgm:pt>
    <dgm:pt modelId="{520481BB-6CA3-4C6A-906D-BEA81652C0EE}" type="pres">
      <dgm:prSet presAssocID="{AE762EEB-B534-463D-A588-D087D13927D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03CEAF-957D-4AF8-94DE-68CB04AEFC4E}" type="pres">
      <dgm:prSet presAssocID="{4337FE5E-D9F6-497A-8DB1-9136EBEAB5DF}" presName="sibTrans" presStyleCnt="0"/>
      <dgm:spPr/>
    </dgm:pt>
    <dgm:pt modelId="{9E967D4E-9A21-4DCB-8509-BFE4053B2C33}" type="pres">
      <dgm:prSet presAssocID="{CBF30882-B3D6-4B35-9628-7249E91274C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A4F6294-2CC9-41A0-B3A5-ABBF904DC965}" srcId="{C70BAE11-5468-4191-87A0-899AD3199908}" destId="{4BC3CE40-D5B6-4D02-BE3E-61464CBB9114}" srcOrd="0" destOrd="0" parTransId="{F3AD8C52-2B99-4A34-963E-81227B350CEF}" sibTransId="{6A224281-CC85-4810-9E08-63B31F857DBE}"/>
    <dgm:cxn modelId="{1E5E3B49-793E-47FF-A561-CAF06455D729}" srcId="{C70BAE11-5468-4191-87A0-899AD3199908}" destId="{AE762EEB-B534-463D-A588-D087D13927D1}" srcOrd="4" destOrd="0" parTransId="{7B3DD1F9-37AC-466E-8732-2E8547A49545}" sibTransId="{4337FE5E-D9F6-497A-8DB1-9136EBEAB5DF}"/>
    <dgm:cxn modelId="{811F541F-4A3E-4286-8D5B-A06B04CBF268}" type="presOf" srcId="{4BC3CE40-D5B6-4D02-BE3E-61464CBB9114}" destId="{CF8A663E-008F-4AD7-9545-5B6D6345BB77}" srcOrd="0" destOrd="0" presId="urn:microsoft.com/office/officeart/2005/8/layout/default#1"/>
    <dgm:cxn modelId="{EC0FBE5D-612F-4D44-9D8B-39DD4B09C523}" srcId="{C70BAE11-5468-4191-87A0-899AD3199908}" destId="{CD518557-5230-4E3C-B0C1-7A8112CE4642}" srcOrd="1" destOrd="0" parTransId="{02CCD51F-B64D-4A04-A6A6-0F894BE3735C}" sibTransId="{D3EFF18D-E59B-41CA-9183-14088A6B1B74}"/>
    <dgm:cxn modelId="{F1756186-B1D2-4C5E-ABE2-A92FC0486C0B}" type="presOf" srcId="{C70BAE11-5468-4191-87A0-899AD3199908}" destId="{B55BBFEB-2E3D-409B-BC81-52542475C403}" srcOrd="0" destOrd="0" presId="urn:microsoft.com/office/officeart/2005/8/layout/default#1"/>
    <dgm:cxn modelId="{6917F4CA-4CE9-4A52-8676-4E643B38FE22}" srcId="{C70BAE11-5468-4191-87A0-899AD3199908}" destId="{7DE6963B-1C9A-408B-AFD1-9AC727D51851}" srcOrd="3" destOrd="0" parTransId="{639D5C8E-FE60-46C0-A20F-CF0F462242AE}" sibTransId="{3D961A23-1C33-403C-BB5B-63D0B29E1080}"/>
    <dgm:cxn modelId="{9FD4D420-5051-4965-A218-7AEB7097EE94}" srcId="{C70BAE11-5468-4191-87A0-899AD3199908}" destId="{CBF30882-B3D6-4B35-9628-7249E91274C1}" srcOrd="5" destOrd="0" parTransId="{1C494E15-EF65-4032-8E28-C14904D3270F}" sibTransId="{89C5F130-8DD0-4540-9454-7358E3E37AFC}"/>
    <dgm:cxn modelId="{19AF002B-E6EF-40C4-8248-6C0383B131FD}" type="presOf" srcId="{0321B112-A1F9-43CE-B0EB-408CC55DE395}" destId="{8A5BE3A5-4828-44F8-BB9F-B9290A19E9F0}" srcOrd="0" destOrd="0" presId="urn:microsoft.com/office/officeart/2005/8/layout/default#1"/>
    <dgm:cxn modelId="{37C9F10B-C73E-4526-9E05-8AA6A54AA8FC}" type="presOf" srcId="{AE762EEB-B534-463D-A588-D087D13927D1}" destId="{520481BB-6CA3-4C6A-906D-BEA81652C0EE}" srcOrd="0" destOrd="0" presId="urn:microsoft.com/office/officeart/2005/8/layout/default#1"/>
    <dgm:cxn modelId="{45C2D4F9-4AC0-489C-B201-1FFFE0182659}" type="presOf" srcId="{CD518557-5230-4E3C-B0C1-7A8112CE4642}" destId="{4CB6F560-E5A4-4B08-9E6D-AC891C86BBBE}" srcOrd="0" destOrd="0" presId="urn:microsoft.com/office/officeart/2005/8/layout/default#1"/>
    <dgm:cxn modelId="{28BC0BD0-F9A8-4648-8DCF-5A2BA706CB07}" type="presOf" srcId="{7DE6963B-1C9A-408B-AFD1-9AC727D51851}" destId="{055FA92A-0E5A-4C95-BEA3-A6CA0DAE68E1}" srcOrd="0" destOrd="0" presId="urn:microsoft.com/office/officeart/2005/8/layout/default#1"/>
    <dgm:cxn modelId="{08E07F65-70B3-4371-BE3B-B54E3D6B0694}" type="presOf" srcId="{CBF30882-B3D6-4B35-9628-7249E91274C1}" destId="{9E967D4E-9A21-4DCB-8509-BFE4053B2C33}" srcOrd="0" destOrd="0" presId="urn:microsoft.com/office/officeart/2005/8/layout/default#1"/>
    <dgm:cxn modelId="{576E216E-6D5D-4BDA-B2F6-D3792D63ED7A}" srcId="{C70BAE11-5468-4191-87A0-899AD3199908}" destId="{0321B112-A1F9-43CE-B0EB-408CC55DE395}" srcOrd="2" destOrd="0" parTransId="{76D3C03F-FF29-41FF-A10A-7B96E4FD4412}" sibTransId="{893F26BC-2225-486F-A8CF-5BA0F41FE515}"/>
    <dgm:cxn modelId="{872E290F-84A1-46F0-B658-9A632C60FD4E}" type="presParOf" srcId="{B55BBFEB-2E3D-409B-BC81-52542475C403}" destId="{CF8A663E-008F-4AD7-9545-5B6D6345BB77}" srcOrd="0" destOrd="0" presId="urn:microsoft.com/office/officeart/2005/8/layout/default#1"/>
    <dgm:cxn modelId="{0D9BF2DC-6764-4282-B285-2D7203C0631B}" type="presParOf" srcId="{B55BBFEB-2E3D-409B-BC81-52542475C403}" destId="{C3A7E348-5AB2-4BC0-8BD9-5E41B762BBEC}" srcOrd="1" destOrd="0" presId="urn:microsoft.com/office/officeart/2005/8/layout/default#1"/>
    <dgm:cxn modelId="{F234BB3D-628D-41F1-AADB-147B8A0E9401}" type="presParOf" srcId="{B55BBFEB-2E3D-409B-BC81-52542475C403}" destId="{4CB6F560-E5A4-4B08-9E6D-AC891C86BBBE}" srcOrd="2" destOrd="0" presId="urn:microsoft.com/office/officeart/2005/8/layout/default#1"/>
    <dgm:cxn modelId="{6445B61F-290F-4DA0-BFF1-867BE9D9FBEB}" type="presParOf" srcId="{B55BBFEB-2E3D-409B-BC81-52542475C403}" destId="{D0D08C5C-0957-4F39-A5B5-2680491FF544}" srcOrd="3" destOrd="0" presId="urn:microsoft.com/office/officeart/2005/8/layout/default#1"/>
    <dgm:cxn modelId="{0924ACF7-91BF-4EBF-BBA1-DBE8B4E623DF}" type="presParOf" srcId="{B55BBFEB-2E3D-409B-BC81-52542475C403}" destId="{8A5BE3A5-4828-44F8-BB9F-B9290A19E9F0}" srcOrd="4" destOrd="0" presId="urn:microsoft.com/office/officeart/2005/8/layout/default#1"/>
    <dgm:cxn modelId="{10FD780B-5655-4BFD-8CCE-18835A5E1160}" type="presParOf" srcId="{B55BBFEB-2E3D-409B-BC81-52542475C403}" destId="{3CF9C529-05AC-41FC-83B0-1AA6BEAFAA9E}" srcOrd="5" destOrd="0" presId="urn:microsoft.com/office/officeart/2005/8/layout/default#1"/>
    <dgm:cxn modelId="{8216650B-FD43-4EE6-9D39-BE105A8EA23B}" type="presParOf" srcId="{B55BBFEB-2E3D-409B-BC81-52542475C403}" destId="{055FA92A-0E5A-4C95-BEA3-A6CA0DAE68E1}" srcOrd="6" destOrd="0" presId="urn:microsoft.com/office/officeart/2005/8/layout/default#1"/>
    <dgm:cxn modelId="{A29991F8-EAF0-44CE-AF15-E3437CC2BBAA}" type="presParOf" srcId="{B55BBFEB-2E3D-409B-BC81-52542475C403}" destId="{7DB12818-3F58-4817-B796-58912F91FE95}" srcOrd="7" destOrd="0" presId="urn:microsoft.com/office/officeart/2005/8/layout/default#1"/>
    <dgm:cxn modelId="{975C8AF0-A2E5-440D-8C46-7E669B96C593}" type="presParOf" srcId="{B55BBFEB-2E3D-409B-BC81-52542475C403}" destId="{520481BB-6CA3-4C6A-906D-BEA81652C0EE}" srcOrd="8" destOrd="0" presId="urn:microsoft.com/office/officeart/2005/8/layout/default#1"/>
    <dgm:cxn modelId="{EEE55020-5460-461E-8715-87431524D879}" type="presParOf" srcId="{B55BBFEB-2E3D-409B-BC81-52542475C403}" destId="{3103CEAF-957D-4AF8-94DE-68CB04AEFC4E}" srcOrd="9" destOrd="0" presId="urn:microsoft.com/office/officeart/2005/8/layout/default#1"/>
    <dgm:cxn modelId="{07E7B298-CBB2-44AA-9EC9-18CDF1BAC9E4}" type="presParOf" srcId="{B55BBFEB-2E3D-409B-BC81-52542475C403}" destId="{9E967D4E-9A21-4DCB-8509-BFE4053B2C33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A663E-008F-4AD7-9545-5B6D6345BB77}">
      <dsp:nvSpPr>
        <dsp:cNvPr id="0" name=""/>
        <dsp:cNvSpPr/>
      </dsp:nvSpPr>
      <dsp:spPr>
        <a:xfrm>
          <a:off x="555189" y="186"/>
          <a:ext cx="2654030" cy="15924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400" b="1" kern="1200" dirty="0" smtClean="0"/>
            <a:t>Programa alimentario</a:t>
          </a:r>
          <a:endParaRPr lang="es-VE" sz="2400" b="1" kern="1200" dirty="0"/>
        </a:p>
      </dsp:txBody>
      <dsp:txXfrm>
        <a:off x="555189" y="186"/>
        <a:ext cx="2654030" cy="1592418"/>
      </dsp:txXfrm>
    </dsp:sp>
    <dsp:sp modelId="{4CB6F560-E5A4-4B08-9E6D-AC891C86BBBE}">
      <dsp:nvSpPr>
        <dsp:cNvPr id="0" name=""/>
        <dsp:cNvSpPr/>
      </dsp:nvSpPr>
      <dsp:spPr>
        <a:xfrm>
          <a:off x="3474622" y="186"/>
          <a:ext cx="2654030" cy="1592418"/>
        </a:xfrm>
        <a:prstGeom prst="rect">
          <a:avLst/>
        </a:prstGeom>
        <a:solidFill>
          <a:schemeClr val="accent5">
            <a:hueOff val="-336926"/>
            <a:satOff val="-1589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400" b="1" kern="1200" dirty="0" smtClean="0"/>
            <a:t>Infraestructura y servicios</a:t>
          </a:r>
          <a:endParaRPr lang="es-VE" sz="2400" b="1" kern="1200" dirty="0"/>
        </a:p>
      </dsp:txBody>
      <dsp:txXfrm>
        <a:off x="3474622" y="186"/>
        <a:ext cx="2654030" cy="1592418"/>
      </dsp:txXfrm>
    </dsp:sp>
    <dsp:sp modelId="{8A5BE3A5-4828-44F8-BB9F-B9290A19E9F0}">
      <dsp:nvSpPr>
        <dsp:cNvPr id="0" name=""/>
        <dsp:cNvSpPr/>
      </dsp:nvSpPr>
      <dsp:spPr>
        <a:xfrm>
          <a:off x="6394055" y="186"/>
          <a:ext cx="2654030" cy="1592418"/>
        </a:xfrm>
        <a:prstGeom prst="rect">
          <a:avLst/>
        </a:prstGeom>
        <a:solidFill>
          <a:schemeClr val="accent5">
            <a:hueOff val="-673852"/>
            <a:satOff val="-3178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400" b="1" kern="1200" dirty="0" smtClean="0"/>
            <a:t>Dotación y equipamiento</a:t>
          </a:r>
          <a:endParaRPr lang="es-VE" sz="2400" b="1" kern="1200" dirty="0"/>
        </a:p>
      </dsp:txBody>
      <dsp:txXfrm>
        <a:off x="6394055" y="186"/>
        <a:ext cx="2654030" cy="1592418"/>
      </dsp:txXfrm>
    </dsp:sp>
    <dsp:sp modelId="{055FA92A-0E5A-4C95-BEA3-A6CA0DAE68E1}">
      <dsp:nvSpPr>
        <dsp:cNvPr id="0" name=""/>
        <dsp:cNvSpPr/>
      </dsp:nvSpPr>
      <dsp:spPr>
        <a:xfrm>
          <a:off x="555189" y="1858008"/>
          <a:ext cx="2654030" cy="1592418"/>
        </a:xfrm>
        <a:prstGeom prst="rect">
          <a:avLst/>
        </a:prstGeom>
        <a:solidFill>
          <a:schemeClr val="accent5">
            <a:hueOff val="-1010778"/>
            <a:satOff val="-4766"/>
            <a:lumOff val="117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400" b="1" kern="1200" dirty="0" smtClean="0"/>
            <a:t>Servicios públicos</a:t>
          </a:r>
          <a:endParaRPr lang="es-VE" sz="2400" b="1" kern="1200" dirty="0"/>
        </a:p>
      </dsp:txBody>
      <dsp:txXfrm>
        <a:off x="555189" y="1858008"/>
        <a:ext cx="2654030" cy="1592418"/>
      </dsp:txXfrm>
    </dsp:sp>
    <dsp:sp modelId="{520481BB-6CA3-4C6A-906D-BEA81652C0EE}">
      <dsp:nvSpPr>
        <dsp:cNvPr id="0" name=""/>
        <dsp:cNvSpPr/>
      </dsp:nvSpPr>
      <dsp:spPr>
        <a:xfrm>
          <a:off x="3474622" y="1858008"/>
          <a:ext cx="2654030" cy="1592418"/>
        </a:xfrm>
        <a:prstGeom prst="rect">
          <a:avLst/>
        </a:prstGeom>
        <a:solidFill>
          <a:schemeClr val="accent5">
            <a:hueOff val="-1347705"/>
            <a:satOff val="-6355"/>
            <a:lumOff val="156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400" b="1" kern="1200" dirty="0" smtClean="0"/>
            <a:t>Violencia</a:t>
          </a:r>
          <a:endParaRPr lang="es-VE" sz="2400" b="1" kern="1200" dirty="0"/>
        </a:p>
      </dsp:txBody>
      <dsp:txXfrm>
        <a:off x="3474622" y="1858008"/>
        <a:ext cx="2654030" cy="1592418"/>
      </dsp:txXfrm>
    </dsp:sp>
    <dsp:sp modelId="{9E967D4E-9A21-4DCB-8509-BFE4053B2C33}">
      <dsp:nvSpPr>
        <dsp:cNvPr id="0" name=""/>
        <dsp:cNvSpPr/>
      </dsp:nvSpPr>
      <dsp:spPr>
        <a:xfrm>
          <a:off x="6394055" y="1858008"/>
          <a:ext cx="2654030" cy="1592418"/>
        </a:xfrm>
        <a:prstGeom prst="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400" b="1" kern="1200" dirty="0" smtClean="0"/>
            <a:t>Asistencia docente y estudiantil</a:t>
          </a:r>
          <a:endParaRPr lang="es-VE" sz="2400" b="1" kern="1200" dirty="0"/>
        </a:p>
      </dsp:txBody>
      <dsp:txXfrm>
        <a:off x="6394055" y="1858008"/>
        <a:ext cx="2654030" cy="15924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3821" y="942388"/>
            <a:ext cx="8637073" cy="2541431"/>
          </a:xfrm>
        </p:spPr>
        <p:txBody>
          <a:bodyPr>
            <a:normAutofit fontScale="90000"/>
          </a:bodyPr>
          <a:lstStyle/>
          <a:p>
            <a:r>
              <a:rPr lang="es-VE" dirty="0" smtClean="0"/>
              <a:t>Educación venezolana: </a:t>
            </a:r>
            <a:br>
              <a:rPr lang="es-VE" dirty="0" smtClean="0"/>
            </a:br>
            <a:r>
              <a:rPr lang="es-VE" sz="4000" dirty="0" smtClean="0"/>
              <a:t>de la emergencia a la catástrofe</a:t>
            </a:r>
            <a:r>
              <a:rPr lang="es-VE" dirty="0" smtClean="0"/>
              <a:t/>
            </a:r>
            <a:br>
              <a:rPr lang="es-VE" dirty="0" smtClean="0"/>
            </a:br>
            <a:endParaRPr lang="es-ES" sz="4400" i="1" dirty="0"/>
          </a:p>
        </p:txBody>
      </p:sp>
      <p:pic>
        <p:nvPicPr>
          <p:cNvPr id="4" name="0 Imagen" descr="logo-asamblea-nacional-version-final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0200" cy="1296144"/>
          </a:xfrm>
          <a:prstGeom prst="rect">
            <a:avLst/>
          </a:prstGeom>
        </p:spPr>
      </p:pic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800200" y="4477688"/>
            <a:ext cx="8637072" cy="977621"/>
          </a:xfrm>
        </p:spPr>
        <p:txBody>
          <a:bodyPr>
            <a:noAutofit/>
          </a:bodyPr>
          <a:lstStyle/>
          <a:p>
            <a:pPr algn="ctr"/>
            <a:r>
              <a:rPr lang="es-ES" sz="1600" b="1" dirty="0"/>
              <a:t>COMISION ESPECIAL DE SEGUIMIENTO DE LA EMERGENCIA </a:t>
            </a:r>
            <a:r>
              <a:rPr lang="es-ES" sz="1600" b="1" dirty="0" smtClean="0"/>
              <a:t>EDUCATIVA</a:t>
            </a:r>
          </a:p>
          <a:p>
            <a:pPr algn="ctr"/>
            <a:r>
              <a:rPr lang="es-ES" sz="1600" b="1" dirty="0" smtClean="0"/>
              <a:t>Presidente Diputado Julio Cesar Reyes</a:t>
            </a:r>
          </a:p>
          <a:p>
            <a:pPr algn="ctr"/>
            <a:r>
              <a:rPr lang="es-ES" sz="1600" b="1" dirty="0" smtClean="0"/>
              <a:t>Secretario Prof. Robert </a:t>
            </a:r>
            <a:r>
              <a:rPr lang="es-ES" sz="1600" b="1" dirty="0"/>
              <a:t>R</a:t>
            </a:r>
            <a:r>
              <a:rPr lang="es-ES" sz="1600" b="1" dirty="0" smtClean="0"/>
              <a:t>odríguez Raga</a:t>
            </a:r>
            <a:endParaRPr lang="es-VE" sz="1600" dirty="0"/>
          </a:p>
          <a:p>
            <a:pPr algn="ctr"/>
            <a:endParaRPr lang="es-VE" sz="16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433821" y="3483819"/>
            <a:ext cx="53955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4000" i="1" cap="all" dirty="0">
                <a:solidFill>
                  <a:prstClr val="black"/>
                </a:solidFill>
                <a:ea typeface="+mj-ea"/>
                <a:cs typeface="+mj-cs"/>
              </a:rPr>
              <a:t>AVANCE DE RESULTADOS</a:t>
            </a:r>
            <a:endParaRPr lang="es-VE" dirty="0"/>
          </a:p>
        </p:txBody>
      </p:sp>
      <p:sp>
        <p:nvSpPr>
          <p:cNvPr id="8" name="CuadroTexto 7"/>
          <p:cNvSpPr txBox="1"/>
          <p:nvPr/>
        </p:nvSpPr>
        <p:spPr>
          <a:xfrm>
            <a:off x="10193795" y="5741292"/>
            <a:ext cx="1754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/>
              <a:t>s</a:t>
            </a:r>
            <a:r>
              <a:rPr lang="es-VE" dirty="0" smtClean="0"/>
              <a:t>eptiembre 2019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xmlns="" val="88818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3157" y="804519"/>
            <a:ext cx="10028159" cy="1049235"/>
          </a:xfrm>
        </p:spPr>
        <p:txBody>
          <a:bodyPr>
            <a:noAutofit/>
          </a:bodyPr>
          <a:lstStyle/>
          <a:p>
            <a:pPr algn="ctr"/>
            <a:r>
              <a:rPr lang="es-VE" sz="3600" b="1" dirty="0" smtClean="0"/>
              <a:t>Sin información oficial desde 2016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VE" dirty="0" smtClean="0"/>
              <a:t>El régimen usurpador viola la CRBV desde 2017 al no entregar a la AN y publicar cifras oficiales Memorias y Cuentas del estado de la Educación. </a:t>
            </a:r>
          </a:p>
          <a:p>
            <a:pPr algn="just"/>
            <a:r>
              <a:rPr lang="es-VE" dirty="0" smtClean="0"/>
              <a:t>La última Memoria y Cuenta válida se entregó en 2016 con números del año 2014-2015. </a:t>
            </a:r>
          </a:p>
          <a:p>
            <a:pPr algn="just"/>
            <a:r>
              <a:rPr lang="es-ES" dirty="0" smtClean="0"/>
              <a:t>El </a:t>
            </a:r>
            <a:r>
              <a:rPr lang="es-ES" dirty="0"/>
              <a:t>17 de o</a:t>
            </a:r>
            <a:r>
              <a:rPr lang="es-ES" dirty="0" smtClean="0"/>
              <a:t>ctubre de 2018 </a:t>
            </a:r>
            <a:r>
              <a:rPr lang="es-ES" dirty="0"/>
              <a:t>se instala la Comisión Especial de </a:t>
            </a:r>
            <a:r>
              <a:rPr lang="es-ES" dirty="0" smtClean="0"/>
              <a:t>Seguimiento </a:t>
            </a:r>
            <a:r>
              <a:rPr lang="es-ES" dirty="0"/>
              <a:t>de la </a:t>
            </a:r>
            <a:r>
              <a:rPr lang="es-ES" dirty="0" smtClean="0"/>
              <a:t>Emergencia Educativa.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1433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Equipo Técnico y metodología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Equipo multidisciplinario compuesto por profesores e investigadores universitarios </a:t>
            </a:r>
            <a:r>
              <a:rPr lang="es-ES" dirty="0"/>
              <a:t>de tres universidades nacionales UPEL, ULA y </a:t>
            </a:r>
            <a:r>
              <a:rPr lang="es-ES" dirty="0" smtClean="0"/>
              <a:t>UCV, con al menos 25 años de experiencia en seguimiento de la gestión educativa pública.  </a:t>
            </a:r>
          </a:p>
          <a:p>
            <a:pPr algn="just"/>
            <a:r>
              <a:rPr lang="es-ES" dirty="0" smtClean="0"/>
              <a:t>Se realizó una análisis de tendencia de indicadores como matrícula, docentes, instituciones, a nivel nacional y por estados del sistema.</a:t>
            </a:r>
          </a:p>
          <a:p>
            <a:pPr algn="just"/>
            <a:r>
              <a:rPr lang="es-ES" dirty="0" smtClean="0"/>
              <a:t>Se diseñó y validó un instrumento de seguimiento que se aplica desde noviembre de 2018 en todo el país.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6581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 ámbito </a:t>
            </a:r>
            <a:endParaRPr lang="es-V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09101" y="585338"/>
            <a:ext cx="8229600" cy="1396752"/>
          </a:xfrm>
        </p:spPr>
        <p:txBody>
          <a:bodyPr>
            <a:normAutofit/>
          </a:bodyPr>
          <a:lstStyle/>
          <a:p>
            <a:r>
              <a:rPr lang="es-ES" sz="2400" dirty="0" smtClean="0"/>
              <a:t>24 estados y 335 municipios. </a:t>
            </a:r>
          </a:p>
          <a:p>
            <a:r>
              <a:rPr lang="es-ES" sz="2400" dirty="0" smtClean="0"/>
              <a:t>Base Memoria y Cuenta 2015 entregada en 2016.</a:t>
            </a:r>
          </a:p>
          <a:p>
            <a:pPr marL="0" indent="0">
              <a:buNone/>
            </a:pPr>
            <a:endParaRPr lang="es-VE" sz="24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7630356"/>
              </p:ext>
            </p:extLst>
          </p:nvPr>
        </p:nvGraphicFramePr>
        <p:xfrm>
          <a:off x="1419495" y="2072935"/>
          <a:ext cx="9603274" cy="3541804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2621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54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554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04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85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INDICADORES</a:t>
                      </a:r>
                      <a:endParaRPr lang="es-V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OFICIAL</a:t>
                      </a:r>
                      <a:endParaRPr lang="es-V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PRIVADA</a:t>
                      </a:r>
                      <a:endParaRPr lang="es-V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Total</a:t>
                      </a:r>
                      <a:endParaRPr lang="es-V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5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Matrícula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6.190.271 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1.850.357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8.040.628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5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Instituciones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22.767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4.859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27.626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5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Docentes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455.226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98.722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553.948</a:t>
                      </a:r>
                      <a:endParaRPr lang="es-V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8431" t="10127" r="12025" b="8698"/>
          <a:stretch/>
        </p:blipFill>
        <p:spPr>
          <a:xfrm>
            <a:off x="0" y="0"/>
            <a:ext cx="1451579" cy="106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4702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343" y="232016"/>
            <a:ext cx="8925720" cy="647945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28343" y="5954026"/>
            <a:ext cx="1049046" cy="757447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2294" y="997024"/>
            <a:ext cx="2630906" cy="2804954"/>
          </a:xfrm>
        </p:spPr>
        <p:txBody>
          <a:bodyPr>
            <a:normAutofit/>
          </a:bodyPr>
          <a:lstStyle/>
          <a:p>
            <a:r>
              <a:rPr lang="es-VE" sz="2800" b="1" dirty="0" smtClean="0"/>
              <a:t>Matricula escolar </a:t>
            </a:r>
            <a:br>
              <a:rPr lang="es-VE" sz="2800" b="1" dirty="0" smtClean="0"/>
            </a:br>
            <a:r>
              <a:rPr lang="es-VE" sz="2800" b="1" dirty="0"/>
              <a:t/>
            </a:r>
            <a:br>
              <a:rPr lang="es-VE" sz="2800" b="1" dirty="0"/>
            </a:br>
            <a:r>
              <a:rPr lang="es-VE" sz="2800" b="1" dirty="0" smtClean="0"/>
              <a:t>2012-2019</a:t>
            </a:r>
            <a:endParaRPr lang="es-VE" sz="28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21059" y="6002152"/>
            <a:ext cx="1049046" cy="75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375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343" y="0"/>
            <a:ext cx="9245330" cy="671147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28343" y="5954026"/>
            <a:ext cx="1049046" cy="757447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2506" y="916814"/>
            <a:ext cx="2438400" cy="2804954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/>
              <a:t>DIÁSPORA</a:t>
            </a:r>
            <a:r>
              <a:rPr lang="es-VE" dirty="0" smtClean="0"/>
              <a:t> </a:t>
            </a:r>
            <a:r>
              <a:rPr lang="es-VE" b="1" dirty="0" smtClean="0"/>
              <a:t>DOCENTE</a:t>
            </a:r>
            <a:r>
              <a:rPr lang="es-VE" dirty="0" smtClean="0"/>
              <a:t/>
            </a:r>
            <a:br>
              <a:rPr lang="es-VE" dirty="0" smtClean="0"/>
            </a:br>
            <a:r>
              <a:rPr lang="es-VE" dirty="0"/>
              <a:t/>
            </a:r>
            <a:br>
              <a:rPr lang="es-VE" dirty="0"/>
            </a:br>
            <a:r>
              <a:rPr lang="es-VE" dirty="0" smtClean="0"/>
              <a:t>2016-2019</a:t>
            </a:r>
            <a:endParaRPr lang="es-VE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77731" y="6002152"/>
            <a:ext cx="1049046" cy="75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295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Las dimensiones: DOCENTES POR ESTADOS</a:t>
            </a:r>
            <a:endParaRPr lang="es-ES" dirty="0"/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50975" y="2059114"/>
            <a:ext cx="9604375" cy="3363660"/>
          </a:xfrm>
        </p:spPr>
      </p:pic>
    </p:spTree>
    <p:extLst>
      <p:ext uri="{BB962C8B-B14F-4D97-AF65-F5344CB8AC3E}">
        <p14:creationId xmlns:p14="http://schemas.microsoft.com/office/powerpoint/2010/main" xmlns="" val="70027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OTRAS VARIABLES DEL SEGUIMIENTO</a:t>
            </a:r>
            <a:endParaRPr lang="es-ES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3451995"/>
              </p:ext>
            </p:extLst>
          </p:nvPr>
        </p:nvGraphicFramePr>
        <p:xfrm>
          <a:off x="1451579" y="2015732"/>
          <a:ext cx="9603275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60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Educación venezolana: </a:t>
            </a:r>
            <a:br>
              <a:rPr lang="es-VE" dirty="0"/>
            </a:br>
            <a:r>
              <a:rPr lang="es-VE" dirty="0"/>
              <a:t>de la emergencia a la catástrofe</a:t>
            </a:r>
            <a:br>
              <a:rPr lang="es-VE" dirty="0"/>
            </a:b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433137" y="3806195"/>
            <a:ext cx="10635916" cy="1012929"/>
          </a:xfrm>
        </p:spPr>
        <p:txBody>
          <a:bodyPr>
            <a:normAutofit fontScale="92500"/>
          </a:bodyPr>
          <a:lstStyle/>
          <a:p>
            <a:pPr algn="ctr"/>
            <a:r>
              <a:rPr lang="es-VE" sz="4200" b="1" dirty="0" smtClean="0"/>
              <a:t>emergenciaeducativavenezuela@gmail.com</a:t>
            </a:r>
            <a:endParaRPr lang="es-VE" sz="3600" b="1" dirty="0"/>
          </a:p>
        </p:txBody>
      </p:sp>
      <p:sp>
        <p:nvSpPr>
          <p:cNvPr id="6" name="Rectángulo 5"/>
          <p:cNvSpPr/>
          <p:nvPr/>
        </p:nvSpPr>
        <p:spPr>
          <a:xfrm>
            <a:off x="1716505" y="587224"/>
            <a:ext cx="8791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2000" dirty="0"/>
              <a:t>COMISION ESPECIAL DE SEGUIMIENTO DE LA EMERGENCIA </a:t>
            </a:r>
            <a:r>
              <a:rPr lang="es-VE" sz="2000" dirty="0" smtClean="0"/>
              <a:t>EDUCATIVA   ASAMBLEA NACIONAL</a:t>
            </a:r>
            <a:endParaRPr lang="es-VE" sz="20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50974" cy="106689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110" y="0"/>
            <a:ext cx="145097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73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2577</TotalTime>
  <Words>250</Words>
  <Application>Microsoft Office PowerPoint</Application>
  <PresentationFormat>Personalizado</PresentationFormat>
  <Paragraphs>46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Gallery</vt:lpstr>
      <vt:lpstr>Educación venezolana:  de la emergencia a la catástrofe </vt:lpstr>
      <vt:lpstr>Sin información oficial desde 2016</vt:lpstr>
      <vt:lpstr>Equipo Técnico y metodología</vt:lpstr>
      <vt:lpstr>El ámbito </vt:lpstr>
      <vt:lpstr>Matricula escolar   2012-2019</vt:lpstr>
      <vt:lpstr>DIÁSPORA DOCENTE  2016-2019</vt:lpstr>
      <vt:lpstr>Las dimensiones: DOCENTES POR ESTADOS</vt:lpstr>
      <vt:lpstr>OTRAS VARIABLES DEL SEGUIMIENTO</vt:lpstr>
      <vt:lpstr>Educación venezolana:  de la emergencia a la catástrofe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Educacion venezolana de emergencia a catástrofe</dc:title>
  <dc:creator>Robert Raga</dc:creator>
  <cp:lastModifiedBy>iraima gomez</cp:lastModifiedBy>
  <cp:revision>31</cp:revision>
  <dcterms:created xsi:type="dcterms:W3CDTF">2019-07-17T15:30:35Z</dcterms:created>
  <dcterms:modified xsi:type="dcterms:W3CDTF">2019-09-25T18:19:12Z</dcterms:modified>
</cp:coreProperties>
</file>